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sldIdLst>
    <p:sldId id="257" r:id="rId2"/>
    <p:sldId id="256" r:id="rId3"/>
    <p:sldId id="313" r:id="rId4"/>
    <p:sldId id="258" r:id="rId5"/>
    <p:sldId id="319" r:id="rId6"/>
    <p:sldId id="260" r:id="rId7"/>
    <p:sldId id="261" r:id="rId8"/>
    <p:sldId id="262" r:id="rId9"/>
    <p:sldId id="267" r:id="rId10"/>
    <p:sldId id="321" r:id="rId11"/>
    <p:sldId id="268" r:id="rId12"/>
    <p:sldId id="270" r:id="rId13"/>
    <p:sldId id="271" r:id="rId14"/>
    <p:sldId id="323" r:id="rId15"/>
    <p:sldId id="272" r:id="rId16"/>
    <p:sldId id="274" r:id="rId17"/>
    <p:sldId id="275" r:id="rId18"/>
    <p:sldId id="324" r:id="rId19"/>
    <p:sldId id="277" r:id="rId20"/>
    <p:sldId id="280" r:id="rId21"/>
    <p:sldId id="278" r:id="rId22"/>
    <p:sldId id="282" r:id="rId23"/>
    <p:sldId id="325" r:id="rId24"/>
    <p:sldId id="283" r:id="rId25"/>
    <p:sldId id="284" r:id="rId26"/>
    <p:sldId id="285" r:id="rId27"/>
    <p:sldId id="287" r:id="rId28"/>
    <p:sldId id="326" r:id="rId29"/>
    <p:sldId id="288" r:id="rId30"/>
    <p:sldId id="289" r:id="rId31"/>
    <p:sldId id="311" r:id="rId32"/>
    <p:sldId id="294" r:id="rId33"/>
    <p:sldId id="290" r:id="rId34"/>
    <p:sldId id="295" r:id="rId35"/>
    <p:sldId id="327" r:id="rId36"/>
    <p:sldId id="296" r:id="rId37"/>
    <p:sldId id="297" r:id="rId38"/>
    <p:sldId id="301" r:id="rId39"/>
    <p:sldId id="298" r:id="rId40"/>
    <p:sldId id="316" r:id="rId41"/>
    <p:sldId id="317" r:id="rId42"/>
    <p:sldId id="318" r:id="rId43"/>
    <p:sldId id="299" r:id="rId44"/>
    <p:sldId id="303" r:id="rId45"/>
    <p:sldId id="328" r:id="rId46"/>
    <p:sldId id="304" r:id="rId47"/>
    <p:sldId id="306" r:id="rId48"/>
    <p:sldId id="314" r:id="rId49"/>
    <p:sldId id="315" r:id="rId50"/>
    <p:sldId id="308" r:id="rId51"/>
    <p:sldId id="309"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1" autoAdjust="0"/>
    <p:restoredTop sz="94660"/>
  </p:normalViewPr>
  <p:slideViewPr>
    <p:cSldViewPr snapToGrid="0">
      <p:cViewPr varScale="1">
        <p:scale>
          <a:sx n="73" d="100"/>
          <a:sy n="73"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3.xml.rels><?xml version="1.0" encoding="UTF-8" standalone="yes"?>
<Relationships xmlns="http://schemas.openxmlformats.org/package/2006/relationships"><Relationship Id="rId8" Type="http://schemas.openxmlformats.org/officeDocument/2006/relationships/slide" Target="../slides/slide44.xml"/><Relationship Id="rId3" Type="http://schemas.openxmlformats.org/officeDocument/2006/relationships/slide" Target="../slides/slide15.xml"/><Relationship Id="rId7" Type="http://schemas.openxmlformats.org/officeDocument/2006/relationships/slide" Target="../slides/slide34.xml"/><Relationship Id="rId2" Type="http://schemas.openxmlformats.org/officeDocument/2006/relationships/slide" Target="../slides/slide11.xml"/><Relationship Id="rId1" Type="http://schemas.openxmlformats.org/officeDocument/2006/relationships/slide" Target="../slides/slide4.xml"/><Relationship Id="rId6" Type="http://schemas.openxmlformats.org/officeDocument/2006/relationships/slide" Target="../slides/slide27.xml"/><Relationship Id="rId5" Type="http://schemas.openxmlformats.org/officeDocument/2006/relationships/slide" Target="../slides/slide22.xml"/><Relationship Id="rId10" Type="http://schemas.openxmlformats.org/officeDocument/2006/relationships/image" Target="../media/image16.jpg"/><Relationship Id="rId4" Type="http://schemas.openxmlformats.org/officeDocument/2006/relationships/slide" Target="../slides/slide17.xml"/><Relationship Id="rId9"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0F8E1-44CC-4C73-81D8-8D2A6EE93C93}"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FF33D596-999C-48C2-9C4C-CFE95D2E07C1}">
      <dgm:prSet custT="1"/>
      <dgm:spPr>
        <a:solidFill>
          <a:srgbClr val="002060"/>
        </a:solidFill>
      </dgm:spPr>
      <dgm:t>
        <a:bodyPr/>
        <a:lstStyle/>
        <a:p>
          <a:pPr algn="ctr"/>
          <a:r>
            <a:rPr lang="fa-IR" sz="1600" dirty="0">
              <a:solidFill>
                <a:schemeClr val="tx1"/>
              </a:solidFill>
              <a:cs typeface="B Sina" panose="00000700000000000000" pitchFamily="2" charset="-78"/>
            </a:rPr>
            <a:t>بسم الله الرحمن الرحیم</a:t>
          </a:r>
          <a:endParaRPr lang="en-US" sz="1600" dirty="0">
            <a:solidFill>
              <a:schemeClr val="tx1"/>
            </a:solidFill>
            <a:cs typeface="B Sina" panose="00000700000000000000" pitchFamily="2" charset="-78"/>
          </a:endParaRPr>
        </a:p>
      </dgm:t>
    </dgm:pt>
    <dgm:pt modelId="{240D4430-494C-4E4D-9A1A-9E7635C549CE}" type="parTrans" cxnId="{9857B8A2-DD57-4451-B571-202ACC87793A}">
      <dgm:prSet/>
      <dgm:spPr/>
      <dgm:t>
        <a:bodyPr/>
        <a:lstStyle/>
        <a:p>
          <a:endParaRPr lang="en-US"/>
        </a:p>
      </dgm:t>
    </dgm:pt>
    <dgm:pt modelId="{EF9BD340-76E7-454B-9545-5AF26B001710}" type="sibTrans" cxnId="{9857B8A2-DD57-4451-B571-202ACC87793A}">
      <dgm:prSet/>
      <dgm:spPr/>
      <dgm:t>
        <a:bodyPr/>
        <a:lstStyle/>
        <a:p>
          <a:endParaRPr lang="en-US"/>
        </a:p>
      </dgm:t>
    </dgm:pt>
    <dgm:pt modelId="{4980FD32-305A-43BB-BB24-9C34C81B28D9}" type="pres">
      <dgm:prSet presAssocID="{8700F8E1-44CC-4C73-81D8-8D2A6EE93C93}" presName="linear" presStyleCnt="0">
        <dgm:presLayoutVars>
          <dgm:animLvl val="lvl"/>
          <dgm:resizeHandles val="exact"/>
        </dgm:presLayoutVars>
      </dgm:prSet>
      <dgm:spPr/>
    </dgm:pt>
    <dgm:pt modelId="{0ABFE34B-E018-4B4C-8C4E-623AB3F9202D}" type="pres">
      <dgm:prSet presAssocID="{FF33D596-999C-48C2-9C4C-CFE95D2E07C1}" presName="parentText" presStyleLbl="node1" presStyleIdx="0" presStyleCnt="1" custLinFactNeighborX="-4538" custLinFactNeighborY="-11799">
        <dgm:presLayoutVars>
          <dgm:chMax val="0"/>
          <dgm:bulletEnabled val="1"/>
        </dgm:presLayoutVars>
      </dgm:prSet>
      <dgm:spPr/>
    </dgm:pt>
  </dgm:ptLst>
  <dgm:cxnLst>
    <dgm:cxn modelId="{13715D24-6BBB-4E6C-9E65-1C88AAB1E238}" type="presOf" srcId="{8700F8E1-44CC-4C73-81D8-8D2A6EE93C93}" destId="{4980FD32-305A-43BB-BB24-9C34C81B28D9}" srcOrd="0" destOrd="0" presId="urn:microsoft.com/office/officeart/2005/8/layout/vList2"/>
    <dgm:cxn modelId="{9857B8A2-DD57-4451-B571-202ACC87793A}" srcId="{8700F8E1-44CC-4C73-81D8-8D2A6EE93C93}" destId="{FF33D596-999C-48C2-9C4C-CFE95D2E07C1}" srcOrd="0" destOrd="0" parTransId="{240D4430-494C-4E4D-9A1A-9E7635C549CE}" sibTransId="{EF9BD340-76E7-454B-9545-5AF26B001710}"/>
    <dgm:cxn modelId="{939A3BF4-768F-4CE4-9382-1BBE9771B048}" type="presOf" srcId="{FF33D596-999C-48C2-9C4C-CFE95D2E07C1}" destId="{0ABFE34B-E018-4B4C-8C4E-623AB3F9202D}" srcOrd="0" destOrd="0" presId="urn:microsoft.com/office/officeart/2005/8/layout/vList2"/>
    <dgm:cxn modelId="{8429CACE-7BAB-4947-8E27-6DE0993EBCD7}" type="presParOf" srcId="{4980FD32-305A-43BB-BB24-9C34C81B28D9}" destId="{0ABFE34B-E018-4B4C-8C4E-623AB3F9202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447B822-1C59-4A13-A04A-5C02F7ADCAF7}">
      <dgm:prSet custT="1"/>
      <dgm:spPr/>
      <dgm:t>
        <a:bodyPr/>
        <a:lstStyle/>
        <a:p>
          <a:pPr algn="ctr" rtl="1"/>
          <a:r>
            <a:rPr lang="fa-IR" sz="2400" dirty="0">
              <a:solidFill>
                <a:schemeClr val="bg1"/>
              </a:solidFill>
              <a:cs typeface="B Titr" panose="00000700000000000000" pitchFamily="2" charset="-78"/>
            </a:rPr>
            <a:t>2- طبقه فوقانی پارکینگ عدالت 17</a:t>
          </a:r>
        </a:p>
        <a:p>
          <a:pPr algn="ctr" rtl="1"/>
          <a:endParaRPr lang="en-US" sz="2400" dirty="0">
            <a:solidFill>
              <a:schemeClr val="bg1"/>
            </a:solidFill>
            <a:cs typeface="B Titr" panose="00000700000000000000" pitchFamily="2" charset="-78"/>
          </a:endParaRPr>
        </a:p>
      </dgm:t>
    </dgm:pt>
    <dgm:pt modelId="{8545CDDC-E18B-4BAB-84DF-89801180EE1D}" type="parTrans" cxnId="{B7CD32D7-E23B-49D2-9F41-AF18B47B8750}">
      <dgm:prSet/>
      <dgm:spPr/>
      <dgm:t>
        <a:bodyPr/>
        <a:lstStyle/>
        <a:p>
          <a:endParaRPr lang="en-US"/>
        </a:p>
      </dgm:t>
    </dgm:pt>
    <dgm:pt modelId="{AC1881E0-4E51-4F07-80CA-2965FB5FE710}" type="sibTrans" cxnId="{B7CD32D7-E23B-49D2-9F41-AF18B47B8750}">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F319B14D-B56B-4CCF-B2F0-156EEE621431}" type="pres">
      <dgm:prSet presAssocID="{7447B822-1C59-4A13-A04A-5C02F7ADCAF7}" presName="parentText" presStyleLbl="node1" presStyleIdx="0" presStyleCnt="1" custScaleY="83680" custLinFactNeighborX="-121" custLinFactNeighborY="-23846">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B7CD32D7-E23B-49D2-9F41-AF18B47B8750}" srcId="{DCF3A1DE-BC24-4CA8-9C77-C09DAE13B7C1}" destId="{7447B822-1C59-4A13-A04A-5C02F7ADCAF7}" srcOrd="0" destOrd="0" parTransId="{8545CDDC-E18B-4BAB-84DF-89801180EE1D}" sibTransId="{AC1881E0-4E51-4F07-80CA-2965FB5FE710}"/>
    <dgm:cxn modelId="{165DC5ED-9B61-4129-AE09-E6686AEB2473}" type="presOf" srcId="{7447B822-1C59-4A13-A04A-5C02F7ADCAF7}" destId="{F319B14D-B56B-4CCF-B2F0-156EEE621431}" srcOrd="0" destOrd="0" presId="urn:microsoft.com/office/officeart/2005/8/layout/vList2"/>
    <dgm:cxn modelId="{323AD630-9884-4DBA-BB03-045AFBE69543}" type="presParOf" srcId="{063D37D9-0874-4D42-B18F-BE573F42F0CE}" destId="{F319B14D-B56B-4CCF-B2F0-156EEE62143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D99697-4835-4166-B1E3-8602624E0D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27F6E9F-9990-441C-B0ED-57AD5A309C1E}">
      <dgm:prSet custT="1"/>
      <dgm:spPr>
        <a:solidFill>
          <a:srgbClr val="7030A0"/>
        </a:solidFill>
      </dgm:spPr>
      <dgm:t>
        <a:bodyPr/>
        <a:lstStyle/>
        <a:p>
          <a:pPr rtl="1"/>
          <a:r>
            <a:rPr lang="fa-IR" sz="2800" baseline="0" dirty="0">
              <a:solidFill>
                <a:schemeClr val="bg1"/>
              </a:solidFill>
              <a:cs typeface="B Lotus" panose="00000400000000000000" pitchFamily="2" charset="-78"/>
            </a:rPr>
            <a:t>نقشه </a:t>
          </a:r>
          <a:r>
            <a:rPr lang="en-US" sz="2800" baseline="0" dirty="0">
              <a:solidFill>
                <a:schemeClr val="bg1"/>
              </a:solidFill>
              <a:cs typeface="B Lotus" panose="00000400000000000000" pitchFamily="2" charset="-78"/>
            </a:rPr>
            <a:t>UTM</a:t>
          </a:r>
          <a:r>
            <a:rPr lang="fa-IR" sz="2800" baseline="0" dirty="0">
              <a:solidFill>
                <a:schemeClr val="bg1"/>
              </a:solidFill>
              <a:cs typeface="B Lotus" panose="00000400000000000000" pitchFamily="2" charset="-78"/>
            </a:rPr>
            <a:t> – پروژه سرمایه گذاری طبقه فوقانی عدالت 17</a:t>
          </a:r>
          <a:endParaRPr lang="en-US" sz="2800" dirty="0">
            <a:solidFill>
              <a:schemeClr val="bg1"/>
            </a:solidFill>
            <a:cs typeface="B Lotus" panose="00000400000000000000" pitchFamily="2" charset="-78"/>
          </a:endParaRPr>
        </a:p>
      </dgm:t>
    </dgm:pt>
    <dgm:pt modelId="{9CC78927-1BD9-4EAC-9CF5-79D8E0618CE9}" type="parTrans" cxnId="{9AEF36F3-FBAB-4BA5-801C-5B623231309A}">
      <dgm:prSet/>
      <dgm:spPr/>
      <dgm:t>
        <a:bodyPr/>
        <a:lstStyle/>
        <a:p>
          <a:endParaRPr lang="en-US"/>
        </a:p>
      </dgm:t>
    </dgm:pt>
    <dgm:pt modelId="{9F90983A-0540-4A63-A2AE-540F5734C581}" type="sibTrans" cxnId="{9AEF36F3-FBAB-4BA5-801C-5B623231309A}">
      <dgm:prSet/>
      <dgm:spPr/>
      <dgm:t>
        <a:bodyPr/>
        <a:lstStyle/>
        <a:p>
          <a:endParaRPr lang="en-US"/>
        </a:p>
      </dgm:t>
    </dgm:pt>
    <dgm:pt modelId="{87F54A8D-C468-4C4B-A9C2-9C5F47BB20E4}" type="pres">
      <dgm:prSet presAssocID="{80D99697-4835-4166-B1E3-8602624E0D2C}" presName="linear" presStyleCnt="0">
        <dgm:presLayoutVars>
          <dgm:animLvl val="lvl"/>
          <dgm:resizeHandles val="exact"/>
        </dgm:presLayoutVars>
      </dgm:prSet>
      <dgm:spPr/>
    </dgm:pt>
    <dgm:pt modelId="{F9A9A4EB-C3AA-4F0D-95CB-4D1D62F50ED9}" type="pres">
      <dgm:prSet presAssocID="{F27F6E9F-9990-441C-B0ED-57AD5A309C1E}" presName="parentText" presStyleLbl="node1" presStyleIdx="0" presStyleCnt="1">
        <dgm:presLayoutVars>
          <dgm:chMax val="0"/>
          <dgm:bulletEnabled val="1"/>
        </dgm:presLayoutVars>
      </dgm:prSet>
      <dgm:spPr/>
    </dgm:pt>
  </dgm:ptLst>
  <dgm:cxnLst>
    <dgm:cxn modelId="{1F442098-BC41-4401-8892-531987A9BE53}" type="presOf" srcId="{F27F6E9F-9990-441C-B0ED-57AD5A309C1E}" destId="{F9A9A4EB-C3AA-4F0D-95CB-4D1D62F50ED9}" srcOrd="0" destOrd="0" presId="urn:microsoft.com/office/officeart/2005/8/layout/vList2"/>
    <dgm:cxn modelId="{6EBE5DC3-2F1C-4214-98C5-8C09FE21D65A}" type="presOf" srcId="{80D99697-4835-4166-B1E3-8602624E0D2C}" destId="{87F54A8D-C468-4C4B-A9C2-9C5F47BB20E4}" srcOrd="0" destOrd="0" presId="urn:microsoft.com/office/officeart/2005/8/layout/vList2"/>
    <dgm:cxn modelId="{9AEF36F3-FBAB-4BA5-801C-5B623231309A}" srcId="{80D99697-4835-4166-B1E3-8602624E0D2C}" destId="{F27F6E9F-9990-441C-B0ED-57AD5A309C1E}" srcOrd="0" destOrd="0" parTransId="{9CC78927-1BD9-4EAC-9CF5-79D8E0618CE9}" sibTransId="{9F90983A-0540-4A63-A2AE-540F5734C581}"/>
    <dgm:cxn modelId="{3B197901-A87D-4B69-B7ED-4B306EADF482}" type="presParOf" srcId="{87F54A8D-C468-4C4B-A9C2-9C5F47BB20E4}" destId="{F9A9A4EB-C3AA-4F0D-95CB-4D1D62F50ED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907DEE-16FD-4B1E-B45C-A9C984D563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E5647-70BA-4E5A-A03B-DE4566D4107A}">
      <dgm:prSet custT="1"/>
      <dgm:spPr>
        <a:solidFill>
          <a:srgbClr val="00B050"/>
        </a:solidFill>
      </dgm:spPr>
      <dgm:t>
        <a:bodyPr/>
        <a:lstStyle/>
        <a:p>
          <a:pPr algn="ctr"/>
          <a:r>
            <a:rPr lang="fa-IR" sz="3600" dirty="0">
              <a:solidFill>
                <a:schemeClr val="tx1"/>
              </a:solidFill>
              <a:cs typeface="B Badr" panose="00000400000000000000" pitchFamily="2" charset="-78"/>
            </a:rPr>
            <a:t>تصاویر مربوط به پروژه سرمایه گذاری طبقه فوقانی پارکینگ عدالت 17</a:t>
          </a:r>
          <a:endParaRPr lang="en-US" sz="3600" dirty="0">
            <a:solidFill>
              <a:schemeClr val="tx1"/>
            </a:solidFill>
            <a:cs typeface="B Badr" panose="00000400000000000000" pitchFamily="2" charset="-78"/>
          </a:endParaRPr>
        </a:p>
      </dgm:t>
    </dgm:pt>
    <dgm:pt modelId="{D3FB8002-F46D-479D-A754-1544E6FB7772}" type="parTrans" cxnId="{E43911F3-E2D4-4653-9069-4013BF2B3D7C}">
      <dgm:prSet/>
      <dgm:spPr/>
      <dgm:t>
        <a:bodyPr/>
        <a:lstStyle/>
        <a:p>
          <a:endParaRPr lang="en-US"/>
        </a:p>
      </dgm:t>
    </dgm:pt>
    <dgm:pt modelId="{5693CD6E-4E49-4683-97B6-033C546A5350}" type="sibTrans" cxnId="{E43911F3-E2D4-4653-9069-4013BF2B3D7C}">
      <dgm:prSet/>
      <dgm:spPr/>
      <dgm:t>
        <a:bodyPr/>
        <a:lstStyle/>
        <a:p>
          <a:endParaRPr lang="en-US"/>
        </a:p>
      </dgm:t>
    </dgm:pt>
    <dgm:pt modelId="{928FE93F-01DA-41E4-9A05-A2045C2A104A}" type="pres">
      <dgm:prSet presAssocID="{F9907DEE-16FD-4B1E-B45C-A9C984D563F5}" presName="linear" presStyleCnt="0">
        <dgm:presLayoutVars>
          <dgm:animLvl val="lvl"/>
          <dgm:resizeHandles val="exact"/>
        </dgm:presLayoutVars>
      </dgm:prSet>
      <dgm:spPr/>
    </dgm:pt>
    <dgm:pt modelId="{C0EE6D6D-8417-4568-8BBF-374AD7CB3445}" type="pres">
      <dgm:prSet presAssocID="{71DE5647-70BA-4E5A-A03B-DE4566D4107A}" presName="parentText" presStyleLbl="node1" presStyleIdx="0" presStyleCnt="1">
        <dgm:presLayoutVars>
          <dgm:chMax val="0"/>
          <dgm:bulletEnabled val="1"/>
        </dgm:presLayoutVars>
      </dgm:prSet>
      <dgm:spPr/>
    </dgm:pt>
  </dgm:ptLst>
  <dgm:cxnLst>
    <dgm:cxn modelId="{7AA73EA7-5C0D-45D9-83D3-0A286CC76953}" type="presOf" srcId="{F9907DEE-16FD-4B1E-B45C-A9C984D563F5}" destId="{928FE93F-01DA-41E4-9A05-A2045C2A104A}" srcOrd="0" destOrd="0" presId="urn:microsoft.com/office/officeart/2005/8/layout/vList2"/>
    <dgm:cxn modelId="{D1EB53C8-570C-4111-8546-5F81249103F9}" type="presOf" srcId="{71DE5647-70BA-4E5A-A03B-DE4566D4107A}" destId="{C0EE6D6D-8417-4568-8BBF-374AD7CB3445}" srcOrd="0" destOrd="0" presId="urn:microsoft.com/office/officeart/2005/8/layout/vList2"/>
    <dgm:cxn modelId="{E43911F3-E2D4-4653-9069-4013BF2B3D7C}" srcId="{F9907DEE-16FD-4B1E-B45C-A9C984D563F5}" destId="{71DE5647-70BA-4E5A-A03B-DE4566D4107A}" srcOrd="0" destOrd="0" parTransId="{D3FB8002-F46D-479D-A754-1544E6FB7772}" sibTransId="{5693CD6E-4E49-4683-97B6-033C546A5350}"/>
    <dgm:cxn modelId="{8BBC0B6F-F12B-4824-8B58-EECA46BBDA60}" type="presParOf" srcId="{928FE93F-01DA-41E4-9A05-A2045C2A104A}" destId="{C0EE6D6D-8417-4568-8BBF-374AD7CB34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447B822-1C59-4A13-A04A-5C02F7ADCAF7}">
      <dgm:prSet custT="1"/>
      <dgm:spPr/>
      <dgm:t>
        <a:bodyPr/>
        <a:lstStyle/>
        <a:p>
          <a:pPr algn="ctr" rtl="1"/>
          <a:r>
            <a:rPr lang="fa-IR" sz="2400" dirty="0">
              <a:solidFill>
                <a:schemeClr val="bg1"/>
              </a:solidFill>
              <a:cs typeface="B Titr" panose="00000700000000000000" pitchFamily="2" charset="-78"/>
            </a:rPr>
            <a:t>3- طبقه همکف و نیم طبقه پارکینگ عدالت 17</a:t>
          </a:r>
        </a:p>
        <a:p>
          <a:pPr algn="ctr" rtl="1"/>
          <a:endParaRPr lang="en-US" sz="2400" dirty="0">
            <a:solidFill>
              <a:schemeClr val="bg1"/>
            </a:solidFill>
            <a:cs typeface="B Titr" panose="00000700000000000000" pitchFamily="2" charset="-78"/>
          </a:endParaRPr>
        </a:p>
      </dgm:t>
    </dgm:pt>
    <dgm:pt modelId="{8545CDDC-E18B-4BAB-84DF-89801180EE1D}" type="parTrans" cxnId="{B7CD32D7-E23B-49D2-9F41-AF18B47B8750}">
      <dgm:prSet/>
      <dgm:spPr/>
      <dgm:t>
        <a:bodyPr/>
        <a:lstStyle/>
        <a:p>
          <a:endParaRPr lang="en-US"/>
        </a:p>
      </dgm:t>
    </dgm:pt>
    <dgm:pt modelId="{AC1881E0-4E51-4F07-80CA-2965FB5FE710}" type="sibTrans" cxnId="{B7CD32D7-E23B-49D2-9F41-AF18B47B8750}">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F319B14D-B56B-4CCF-B2F0-156EEE621431}" type="pres">
      <dgm:prSet presAssocID="{7447B822-1C59-4A13-A04A-5C02F7ADCAF7}" presName="parentText" presStyleLbl="node1" presStyleIdx="0" presStyleCnt="1" custScaleY="83680" custLinFactNeighborY="-9969">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B7CD32D7-E23B-49D2-9F41-AF18B47B8750}" srcId="{DCF3A1DE-BC24-4CA8-9C77-C09DAE13B7C1}" destId="{7447B822-1C59-4A13-A04A-5C02F7ADCAF7}" srcOrd="0" destOrd="0" parTransId="{8545CDDC-E18B-4BAB-84DF-89801180EE1D}" sibTransId="{AC1881E0-4E51-4F07-80CA-2965FB5FE710}"/>
    <dgm:cxn modelId="{165DC5ED-9B61-4129-AE09-E6686AEB2473}" type="presOf" srcId="{7447B822-1C59-4A13-A04A-5C02F7ADCAF7}" destId="{F319B14D-B56B-4CCF-B2F0-156EEE621431}" srcOrd="0" destOrd="0" presId="urn:microsoft.com/office/officeart/2005/8/layout/vList2"/>
    <dgm:cxn modelId="{323AD630-9884-4DBA-BB03-045AFBE69543}" type="presParOf" srcId="{063D37D9-0874-4D42-B18F-BE573F42F0CE}" destId="{F319B14D-B56B-4CCF-B2F0-156EEE62143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E48433F-1588-42B9-8684-14C9798F2E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51AE27-1A95-4F35-AA62-29DBE93DD9A4}">
      <dgm:prSet custT="1"/>
      <dgm:spPr>
        <a:solidFill>
          <a:srgbClr val="FFC000"/>
        </a:solidFill>
      </dgm:spPr>
      <dgm:t>
        <a:bodyPr/>
        <a:lstStyle/>
        <a:p>
          <a:pPr rtl="1"/>
          <a:r>
            <a:rPr lang="fa-IR" sz="2800" b="1" baseline="0" dirty="0">
              <a:cs typeface="B Lotus" panose="00000400000000000000" pitchFamily="2" charset="-78"/>
            </a:rPr>
            <a:t>نقشه </a:t>
          </a:r>
          <a:r>
            <a:rPr lang="en-US" sz="2800" b="1" baseline="0" dirty="0">
              <a:cs typeface="B Lotus" panose="00000400000000000000" pitchFamily="2" charset="-78"/>
            </a:rPr>
            <a:t>UTM</a:t>
          </a:r>
          <a:r>
            <a:rPr lang="fa-IR" sz="2800" b="1" baseline="0" dirty="0">
              <a:cs typeface="B Lotus" panose="00000400000000000000" pitchFamily="2" charset="-78"/>
            </a:rPr>
            <a:t> – پروژه سرمایه گذاری طبقه همکف عدالت 17</a:t>
          </a:r>
          <a:endParaRPr lang="en-US" sz="2800" b="1" dirty="0">
            <a:cs typeface="B Lotus" panose="00000400000000000000" pitchFamily="2" charset="-78"/>
          </a:endParaRPr>
        </a:p>
      </dgm:t>
    </dgm:pt>
    <dgm:pt modelId="{7DEDF9D3-E9BE-4373-8AA8-6E14BBAD1D2A}" type="parTrans" cxnId="{A23A9B37-21BC-4633-A8AC-B64BC89EAF62}">
      <dgm:prSet/>
      <dgm:spPr/>
      <dgm:t>
        <a:bodyPr/>
        <a:lstStyle/>
        <a:p>
          <a:endParaRPr lang="en-US"/>
        </a:p>
      </dgm:t>
    </dgm:pt>
    <dgm:pt modelId="{D5AD7900-2F42-4534-8C23-46A38F6FFB71}" type="sibTrans" cxnId="{A23A9B37-21BC-4633-A8AC-B64BC89EAF62}">
      <dgm:prSet/>
      <dgm:spPr/>
      <dgm:t>
        <a:bodyPr/>
        <a:lstStyle/>
        <a:p>
          <a:endParaRPr lang="en-US"/>
        </a:p>
      </dgm:t>
    </dgm:pt>
    <dgm:pt modelId="{BD372FF4-3606-45B0-BC5E-A3E4E66A3181}" type="pres">
      <dgm:prSet presAssocID="{5E48433F-1588-42B9-8684-14C9798F2E22}" presName="linear" presStyleCnt="0">
        <dgm:presLayoutVars>
          <dgm:animLvl val="lvl"/>
          <dgm:resizeHandles val="exact"/>
        </dgm:presLayoutVars>
      </dgm:prSet>
      <dgm:spPr/>
    </dgm:pt>
    <dgm:pt modelId="{BDEF2009-51A7-46C2-BCA9-0E6ED09B2D5F}" type="pres">
      <dgm:prSet presAssocID="{E251AE27-1A95-4F35-AA62-29DBE93DD9A4}" presName="parentText" presStyleLbl="node1" presStyleIdx="0" presStyleCnt="1" custLinFactNeighborX="2199" custLinFactNeighborY="-29">
        <dgm:presLayoutVars>
          <dgm:chMax val="0"/>
          <dgm:bulletEnabled val="1"/>
        </dgm:presLayoutVars>
      </dgm:prSet>
      <dgm:spPr/>
    </dgm:pt>
  </dgm:ptLst>
  <dgm:cxnLst>
    <dgm:cxn modelId="{A23A9B37-21BC-4633-A8AC-B64BC89EAF62}" srcId="{5E48433F-1588-42B9-8684-14C9798F2E22}" destId="{E251AE27-1A95-4F35-AA62-29DBE93DD9A4}" srcOrd="0" destOrd="0" parTransId="{7DEDF9D3-E9BE-4373-8AA8-6E14BBAD1D2A}" sibTransId="{D5AD7900-2F42-4534-8C23-46A38F6FFB71}"/>
    <dgm:cxn modelId="{2219407A-5039-4A3B-A848-ED28B5B79B03}" type="presOf" srcId="{E251AE27-1A95-4F35-AA62-29DBE93DD9A4}" destId="{BDEF2009-51A7-46C2-BCA9-0E6ED09B2D5F}" srcOrd="0" destOrd="0" presId="urn:microsoft.com/office/officeart/2005/8/layout/vList2"/>
    <dgm:cxn modelId="{DD0CB5B2-CCAD-4C54-B94D-6674B0C5768C}" type="presOf" srcId="{5E48433F-1588-42B9-8684-14C9798F2E22}" destId="{BD372FF4-3606-45B0-BC5E-A3E4E66A3181}" srcOrd="0" destOrd="0" presId="urn:microsoft.com/office/officeart/2005/8/layout/vList2"/>
    <dgm:cxn modelId="{F6173ACE-04A4-4E02-9BCF-33F03B0F778B}" type="presParOf" srcId="{BD372FF4-3606-45B0-BC5E-A3E4E66A3181}" destId="{BDEF2009-51A7-46C2-BCA9-0E6ED09B2D5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907DEE-16FD-4B1E-B45C-A9C984D563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E5647-70BA-4E5A-A03B-DE4566D4107A}">
      <dgm:prSet custT="1"/>
      <dgm:spPr>
        <a:solidFill>
          <a:srgbClr val="00B0F0"/>
        </a:solidFill>
      </dgm:spPr>
      <dgm:t>
        <a:bodyPr/>
        <a:lstStyle/>
        <a:p>
          <a:pPr algn="ctr"/>
          <a:r>
            <a:rPr lang="fa-IR" sz="3600" dirty="0">
              <a:solidFill>
                <a:schemeClr val="tx1"/>
              </a:solidFill>
              <a:cs typeface="B Badr" panose="00000400000000000000" pitchFamily="2" charset="-78"/>
            </a:rPr>
            <a:t>تصاویر مربوط به پروژه سرمایه گذاری طبقه همکف پارکینگ عدالت 17</a:t>
          </a:r>
          <a:endParaRPr lang="en-US" sz="3600" dirty="0">
            <a:solidFill>
              <a:schemeClr val="tx1"/>
            </a:solidFill>
            <a:cs typeface="B Badr" panose="00000400000000000000" pitchFamily="2" charset="-78"/>
          </a:endParaRPr>
        </a:p>
      </dgm:t>
    </dgm:pt>
    <dgm:pt modelId="{D3FB8002-F46D-479D-A754-1544E6FB7772}" type="parTrans" cxnId="{E43911F3-E2D4-4653-9069-4013BF2B3D7C}">
      <dgm:prSet/>
      <dgm:spPr/>
      <dgm:t>
        <a:bodyPr/>
        <a:lstStyle/>
        <a:p>
          <a:endParaRPr lang="en-US"/>
        </a:p>
      </dgm:t>
    </dgm:pt>
    <dgm:pt modelId="{5693CD6E-4E49-4683-97B6-033C546A5350}" type="sibTrans" cxnId="{E43911F3-E2D4-4653-9069-4013BF2B3D7C}">
      <dgm:prSet/>
      <dgm:spPr/>
      <dgm:t>
        <a:bodyPr/>
        <a:lstStyle/>
        <a:p>
          <a:endParaRPr lang="en-US"/>
        </a:p>
      </dgm:t>
    </dgm:pt>
    <dgm:pt modelId="{928FE93F-01DA-41E4-9A05-A2045C2A104A}" type="pres">
      <dgm:prSet presAssocID="{F9907DEE-16FD-4B1E-B45C-A9C984D563F5}" presName="linear" presStyleCnt="0">
        <dgm:presLayoutVars>
          <dgm:animLvl val="lvl"/>
          <dgm:resizeHandles val="exact"/>
        </dgm:presLayoutVars>
      </dgm:prSet>
      <dgm:spPr/>
    </dgm:pt>
    <dgm:pt modelId="{C0EE6D6D-8417-4568-8BBF-374AD7CB3445}" type="pres">
      <dgm:prSet presAssocID="{71DE5647-70BA-4E5A-A03B-DE4566D4107A}" presName="parentText" presStyleLbl="node1" presStyleIdx="0" presStyleCnt="1">
        <dgm:presLayoutVars>
          <dgm:chMax val="0"/>
          <dgm:bulletEnabled val="1"/>
        </dgm:presLayoutVars>
      </dgm:prSet>
      <dgm:spPr/>
    </dgm:pt>
  </dgm:ptLst>
  <dgm:cxnLst>
    <dgm:cxn modelId="{7AA73EA7-5C0D-45D9-83D3-0A286CC76953}" type="presOf" srcId="{F9907DEE-16FD-4B1E-B45C-A9C984D563F5}" destId="{928FE93F-01DA-41E4-9A05-A2045C2A104A}" srcOrd="0" destOrd="0" presId="urn:microsoft.com/office/officeart/2005/8/layout/vList2"/>
    <dgm:cxn modelId="{D1EB53C8-570C-4111-8546-5F81249103F9}" type="presOf" srcId="{71DE5647-70BA-4E5A-A03B-DE4566D4107A}" destId="{C0EE6D6D-8417-4568-8BBF-374AD7CB3445}" srcOrd="0" destOrd="0" presId="urn:microsoft.com/office/officeart/2005/8/layout/vList2"/>
    <dgm:cxn modelId="{E43911F3-E2D4-4653-9069-4013BF2B3D7C}" srcId="{F9907DEE-16FD-4B1E-B45C-A9C984D563F5}" destId="{71DE5647-70BA-4E5A-A03B-DE4566D4107A}" srcOrd="0" destOrd="0" parTransId="{D3FB8002-F46D-479D-A754-1544E6FB7772}" sibTransId="{5693CD6E-4E49-4683-97B6-033C546A5350}"/>
    <dgm:cxn modelId="{8BBC0B6F-F12B-4824-8B58-EECA46BBDA60}" type="presParOf" srcId="{928FE93F-01DA-41E4-9A05-A2045C2A104A}" destId="{C0EE6D6D-8417-4568-8BBF-374AD7CB34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447B822-1C59-4A13-A04A-5C02F7ADCAF7}">
      <dgm:prSet custT="1"/>
      <dgm:spPr/>
      <dgm:t>
        <a:bodyPr/>
        <a:lstStyle/>
        <a:p>
          <a:pPr algn="ctr" rtl="1"/>
          <a:r>
            <a:rPr lang="fa-IR" sz="2400" dirty="0">
              <a:solidFill>
                <a:schemeClr val="bg1"/>
              </a:solidFill>
              <a:cs typeface="B Titr" panose="00000700000000000000" pitchFamily="2" charset="-78"/>
            </a:rPr>
            <a:t>4- تابلوهای تبلیغاتی پهن پیکر</a:t>
          </a:r>
          <a:r>
            <a:rPr lang="fa-IR" sz="1600" dirty="0">
              <a:solidFill>
                <a:schemeClr val="bg1"/>
              </a:solidFill>
              <a:cs typeface="B Titr" panose="00000700000000000000" pitchFamily="2" charset="-78"/>
            </a:rPr>
            <a:t>(ساخت و بهره برداری)</a:t>
          </a:r>
        </a:p>
        <a:p>
          <a:pPr algn="ctr" rtl="1"/>
          <a:endParaRPr lang="en-US" sz="2400" dirty="0">
            <a:solidFill>
              <a:schemeClr val="bg1"/>
            </a:solidFill>
            <a:cs typeface="B Titr" panose="00000700000000000000" pitchFamily="2" charset="-78"/>
          </a:endParaRPr>
        </a:p>
      </dgm:t>
    </dgm:pt>
    <dgm:pt modelId="{8545CDDC-E18B-4BAB-84DF-89801180EE1D}" type="parTrans" cxnId="{B7CD32D7-E23B-49D2-9F41-AF18B47B8750}">
      <dgm:prSet/>
      <dgm:spPr/>
      <dgm:t>
        <a:bodyPr/>
        <a:lstStyle/>
        <a:p>
          <a:endParaRPr lang="en-US"/>
        </a:p>
      </dgm:t>
    </dgm:pt>
    <dgm:pt modelId="{AC1881E0-4E51-4F07-80CA-2965FB5FE710}" type="sibTrans" cxnId="{B7CD32D7-E23B-49D2-9F41-AF18B47B8750}">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F319B14D-B56B-4CCF-B2F0-156EEE621431}" type="pres">
      <dgm:prSet presAssocID="{7447B822-1C59-4A13-A04A-5C02F7ADCAF7}" presName="parentText" presStyleLbl="node1" presStyleIdx="0" presStyleCnt="1" custScaleY="83680" custLinFactNeighborY="-9969">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B7CD32D7-E23B-49D2-9F41-AF18B47B8750}" srcId="{DCF3A1DE-BC24-4CA8-9C77-C09DAE13B7C1}" destId="{7447B822-1C59-4A13-A04A-5C02F7ADCAF7}" srcOrd="0" destOrd="0" parTransId="{8545CDDC-E18B-4BAB-84DF-89801180EE1D}" sibTransId="{AC1881E0-4E51-4F07-80CA-2965FB5FE710}"/>
    <dgm:cxn modelId="{165DC5ED-9B61-4129-AE09-E6686AEB2473}" type="presOf" srcId="{7447B822-1C59-4A13-A04A-5C02F7ADCAF7}" destId="{F319B14D-B56B-4CCF-B2F0-156EEE621431}" srcOrd="0" destOrd="0" presId="urn:microsoft.com/office/officeart/2005/8/layout/vList2"/>
    <dgm:cxn modelId="{323AD630-9884-4DBA-BB03-045AFBE69543}" type="presParOf" srcId="{063D37D9-0874-4D42-B18F-BE573F42F0CE}" destId="{F319B14D-B56B-4CCF-B2F0-156EEE62143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dgm:t>
        <a:bodyPr/>
        <a:lstStyle/>
        <a:p>
          <a:pPr rtl="1"/>
          <a:r>
            <a:rPr lang="fa-IR" sz="1800" b="1" dirty="0">
              <a:solidFill>
                <a:schemeClr val="bg1"/>
              </a:solidFill>
              <a:cs typeface="B Badr" panose="00000400000000000000" pitchFamily="2" charset="-78"/>
            </a:rPr>
            <a:t>مصوبات استانی در راستای نصب تابلوهای پهن پپکر</a:t>
          </a:r>
          <a:endParaRPr lang="en-US" sz="18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a:solidFill>
          <a:schemeClr val="accent3">
            <a:lumMod val="60000"/>
            <a:lumOff val="40000"/>
          </a:schemeClr>
        </a:solidFill>
      </dgm:spPr>
      <dgm:t>
        <a:bodyPr/>
        <a:lstStyle/>
        <a:p>
          <a:pPr rtl="1"/>
          <a:r>
            <a:rPr lang="fa-IR" sz="2400" b="1" dirty="0">
              <a:solidFill>
                <a:schemeClr val="bg1"/>
              </a:solidFill>
              <a:cs typeface="B Badr" panose="00000400000000000000" pitchFamily="2" charset="-78"/>
            </a:rPr>
            <a:t>نقاط 12 گانه نصب بیلبورد پهن پیکر</a:t>
          </a:r>
          <a:endParaRPr lang="en-US" sz="24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9907DEE-16FD-4B1E-B45C-A9C984D563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E5647-70BA-4E5A-A03B-DE4566D4107A}">
      <dgm:prSet custT="1"/>
      <dgm:spPr/>
      <dgm:t>
        <a:bodyPr/>
        <a:lstStyle/>
        <a:p>
          <a:pPr algn="ctr"/>
          <a:r>
            <a:rPr lang="fa-IR" sz="3600" dirty="0">
              <a:solidFill>
                <a:schemeClr val="tx1"/>
              </a:solidFill>
              <a:cs typeface="B Badr" panose="00000400000000000000" pitchFamily="2" charset="-78"/>
            </a:rPr>
            <a:t>تصاویر مربوط نصب بیلیودهای پهن پیکر در سطح شهر</a:t>
          </a:r>
          <a:endParaRPr lang="en-US" sz="3600" dirty="0">
            <a:solidFill>
              <a:schemeClr val="tx1"/>
            </a:solidFill>
            <a:cs typeface="B Badr" panose="00000400000000000000" pitchFamily="2" charset="-78"/>
          </a:endParaRPr>
        </a:p>
      </dgm:t>
    </dgm:pt>
    <dgm:pt modelId="{D3FB8002-F46D-479D-A754-1544E6FB7772}" type="parTrans" cxnId="{E43911F3-E2D4-4653-9069-4013BF2B3D7C}">
      <dgm:prSet/>
      <dgm:spPr/>
      <dgm:t>
        <a:bodyPr/>
        <a:lstStyle/>
        <a:p>
          <a:endParaRPr lang="en-US"/>
        </a:p>
      </dgm:t>
    </dgm:pt>
    <dgm:pt modelId="{5693CD6E-4E49-4683-97B6-033C546A5350}" type="sibTrans" cxnId="{E43911F3-E2D4-4653-9069-4013BF2B3D7C}">
      <dgm:prSet/>
      <dgm:spPr/>
      <dgm:t>
        <a:bodyPr/>
        <a:lstStyle/>
        <a:p>
          <a:endParaRPr lang="en-US"/>
        </a:p>
      </dgm:t>
    </dgm:pt>
    <dgm:pt modelId="{928FE93F-01DA-41E4-9A05-A2045C2A104A}" type="pres">
      <dgm:prSet presAssocID="{F9907DEE-16FD-4B1E-B45C-A9C984D563F5}" presName="linear" presStyleCnt="0">
        <dgm:presLayoutVars>
          <dgm:animLvl val="lvl"/>
          <dgm:resizeHandles val="exact"/>
        </dgm:presLayoutVars>
      </dgm:prSet>
      <dgm:spPr/>
    </dgm:pt>
    <dgm:pt modelId="{C0EE6D6D-8417-4568-8BBF-374AD7CB3445}" type="pres">
      <dgm:prSet presAssocID="{71DE5647-70BA-4E5A-A03B-DE4566D4107A}" presName="parentText" presStyleLbl="node1" presStyleIdx="0" presStyleCnt="1">
        <dgm:presLayoutVars>
          <dgm:chMax val="0"/>
          <dgm:bulletEnabled val="1"/>
        </dgm:presLayoutVars>
      </dgm:prSet>
      <dgm:spPr/>
    </dgm:pt>
  </dgm:ptLst>
  <dgm:cxnLst>
    <dgm:cxn modelId="{7AA73EA7-5C0D-45D9-83D3-0A286CC76953}" type="presOf" srcId="{F9907DEE-16FD-4B1E-B45C-A9C984D563F5}" destId="{928FE93F-01DA-41E4-9A05-A2045C2A104A}" srcOrd="0" destOrd="0" presId="urn:microsoft.com/office/officeart/2005/8/layout/vList2"/>
    <dgm:cxn modelId="{D1EB53C8-570C-4111-8546-5F81249103F9}" type="presOf" srcId="{71DE5647-70BA-4E5A-A03B-DE4566D4107A}" destId="{C0EE6D6D-8417-4568-8BBF-374AD7CB3445}" srcOrd="0" destOrd="0" presId="urn:microsoft.com/office/officeart/2005/8/layout/vList2"/>
    <dgm:cxn modelId="{E43911F3-E2D4-4653-9069-4013BF2B3D7C}" srcId="{F9907DEE-16FD-4B1E-B45C-A9C984D563F5}" destId="{71DE5647-70BA-4E5A-A03B-DE4566D4107A}" srcOrd="0" destOrd="0" parTransId="{D3FB8002-F46D-479D-A754-1544E6FB7772}" sibTransId="{5693CD6E-4E49-4683-97B6-033C546A5350}"/>
    <dgm:cxn modelId="{8BBC0B6F-F12B-4824-8B58-EECA46BBDA60}" type="presParOf" srcId="{928FE93F-01DA-41E4-9A05-A2045C2A104A}" destId="{C0EE6D6D-8417-4568-8BBF-374AD7CB34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554E85-2229-4707-B937-E3BC3F7D7AD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9282524-ECF3-41A6-BE5C-6EFFC9D2EE03}">
      <dgm:prSet custT="1"/>
      <dgm:spPr/>
      <dgm:t>
        <a:bodyPr/>
        <a:lstStyle/>
        <a:p>
          <a:pPr algn="ctr">
            <a:lnSpc>
              <a:spcPct val="100000"/>
            </a:lnSpc>
            <a:spcAft>
              <a:spcPts val="50"/>
            </a:spcAft>
          </a:pPr>
          <a:r>
            <a:rPr lang="fa-IR" sz="2400" b="1" baseline="0" dirty="0">
              <a:cs typeface="B Badr" panose="00000400000000000000" pitchFamily="2" charset="-78"/>
            </a:rPr>
            <a:t>معرفی فرصت های سرمایه گذاری</a:t>
          </a:r>
        </a:p>
        <a:p>
          <a:pPr algn="ctr">
            <a:lnSpc>
              <a:spcPct val="100000"/>
            </a:lnSpc>
            <a:spcAft>
              <a:spcPts val="50"/>
            </a:spcAft>
          </a:pPr>
          <a:r>
            <a:rPr lang="fa-IR" sz="1600" b="1" baseline="0" dirty="0">
              <a:cs typeface="B Badr" panose="00000400000000000000" pitchFamily="2" charset="-78"/>
            </a:rPr>
            <a:t>پاییز 1402 </a:t>
          </a:r>
          <a:endParaRPr lang="en-US" sz="1600" dirty="0">
            <a:cs typeface="B Badr" panose="00000400000000000000" pitchFamily="2" charset="-78"/>
          </a:endParaRPr>
        </a:p>
      </dgm:t>
    </dgm:pt>
    <dgm:pt modelId="{85E98AE7-1B82-4C4B-B7E2-B7C0FF4C94D6}" type="parTrans" cxnId="{63230321-5236-4A93-915E-86251B170346}">
      <dgm:prSet/>
      <dgm:spPr/>
      <dgm:t>
        <a:bodyPr/>
        <a:lstStyle/>
        <a:p>
          <a:endParaRPr lang="en-US"/>
        </a:p>
      </dgm:t>
    </dgm:pt>
    <dgm:pt modelId="{F8BF0E17-B2AC-4C9A-B987-526A4677A099}" type="sibTrans" cxnId="{63230321-5236-4A93-915E-86251B170346}">
      <dgm:prSet/>
      <dgm:spPr/>
      <dgm:t>
        <a:bodyPr/>
        <a:lstStyle/>
        <a:p>
          <a:endParaRPr lang="en-US"/>
        </a:p>
      </dgm:t>
    </dgm:pt>
    <dgm:pt modelId="{24D182B3-E7BD-4BBA-BF64-C06C680D1D74}" type="pres">
      <dgm:prSet presAssocID="{AC554E85-2229-4707-B937-E3BC3F7D7ADB}" presName="linear" presStyleCnt="0">
        <dgm:presLayoutVars>
          <dgm:animLvl val="lvl"/>
          <dgm:resizeHandles val="exact"/>
        </dgm:presLayoutVars>
      </dgm:prSet>
      <dgm:spPr/>
    </dgm:pt>
    <dgm:pt modelId="{B884CDB4-1BD5-45BF-A633-CD15481FAA5F}" type="pres">
      <dgm:prSet presAssocID="{A9282524-ECF3-41A6-BE5C-6EFFC9D2EE03}" presName="parentText" presStyleLbl="node1" presStyleIdx="0" presStyleCnt="1" custLinFactNeighborY="0">
        <dgm:presLayoutVars>
          <dgm:chMax val="0"/>
          <dgm:bulletEnabled val="1"/>
        </dgm:presLayoutVars>
      </dgm:prSet>
      <dgm:spPr/>
    </dgm:pt>
  </dgm:ptLst>
  <dgm:cxnLst>
    <dgm:cxn modelId="{63230321-5236-4A93-915E-86251B170346}" srcId="{AC554E85-2229-4707-B937-E3BC3F7D7ADB}" destId="{A9282524-ECF3-41A6-BE5C-6EFFC9D2EE03}" srcOrd="0" destOrd="0" parTransId="{85E98AE7-1B82-4C4B-B7E2-B7C0FF4C94D6}" sibTransId="{F8BF0E17-B2AC-4C9A-B987-526A4677A099}"/>
    <dgm:cxn modelId="{00CE4D2A-DD0B-424F-90CA-EF31798A1E15}" type="presOf" srcId="{AC554E85-2229-4707-B937-E3BC3F7D7ADB}" destId="{24D182B3-E7BD-4BBA-BF64-C06C680D1D74}" srcOrd="0" destOrd="0" presId="urn:microsoft.com/office/officeart/2005/8/layout/vList2"/>
    <dgm:cxn modelId="{112AB787-FCEC-46D2-A5F2-1A2211E1C1AC}" type="presOf" srcId="{A9282524-ECF3-41A6-BE5C-6EFFC9D2EE03}" destId="{B884CDB4-1BD5-45BF-A633-CD15481FAA5F}" srcOrd="0" destOrd="0" presId="urn:microsoft.com/office/officeart/2005/8/layout/vList2"/>
    <dgm:cxn modelId="{E51517D3-94FF-4A80-BB26-7D2A99838322}" type="presParOf" srcId="{24D182B3-E7BD-4BBA-BF64-C06C680D1D74}" destId="{B884CDB4-1BD5-45BF-A633-CD15481FAA5F}"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447B822-1C59-4A13-A04A-5C02F7ADCAF7}">
      <dgm:prSet custT="1"/>
      <dgm:spPr/>
      <dgm:t>
        <a:bodyPr/>
        <a:lstStyle/>
        <a:p>
          <a:pPr algn="ctr" rtl="1"/>
          <a:r>
            <a:rPr lang="fa-IR" sz="2400" dirty="0">
              <a:solidFill>
                <a:schemeClr val="bg1"/>
              </a:solidFill>
              <a:cs typeface="B Titr" panose="00000700000000000000" pitchFamily="2" charset="-78"/>
            </a:rPr>
            <a:t>5- هتل واقع در سایت شهربازی هزارپیچ</a:t>
          </a:r>
        </a:p>
        <a:p>
          <a:pPr algn="ctr" rtl="1"/>
          <a:endParaRPr lang="en-US" sz="2400" dirty="0">
            <a:solidFill>
              <a:schemeClr val="bg1"/>
            </a:solidFill>
            <a:cs typeface="B Titr" panose="00000700000000000000" pitchFamily="2" charset="-78"/>
          </a:endParaRPr>
        </a:p>
      </dgm:t>
    </dgm:pt>
    <dgm:pt modelId="{8545CDDC-E18B-4BAB-84DF-89801180EE1D}" type="parTrans" cxnId="{B7CD32D7-E23B-49D2-9F41-AF18B47B8750}">
      <dgm:prSet/>
      <dgm:spPr/>
      <dgm:t>
        <a:bodyPr/>
        <a:lstStyle/>
        <a:p>
          <a:endParaRPr lang="en-US"/>
        </a:p>
      </dgm:t>
    </dgm:pt>
    <dgm:pt modelId="{AC1881E0-4E51-4F07-80CA-2965FB5FE710}" type="sibTrans" cxnId="{B7CD32D7-E23B-49D2-9F41-AF18B47B8750}">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F319B14D-B56B-4CCF-B2F0-156EEE621431}" type="pres">
      <dgm:prSet presAssocID="{7447B822-1C59-4A13-A04A-5C02F7ADCAF7}" presName="parentText" presStyleLbl="node1" presStyleIdx="0" presStyleCnt="1" custScaleY="81499" custLinFactNeighborY="-9969">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B7CD32D7-E23B-49D2-9F41-AF18B47B8750}" srcId="{DCF3A1DE-BC24-4CA8-9C77-C09DAE13B7C1}" destId="{7447B822-1C59-4A13-A04A-5C02F7ADCAF7}" srcOrd="0" destOrd="0" parTransId="{8545CDDC-E18B-4BAB-84DF-89801180EE1D}" sibTransId="{AC1881E0-4E51-4F07-80CA-2965FB5FE710}"/>
    <dgm:cxn modelId="{165DC5ED-9B61-4129-AE09-E6686AEB2473}" type="presOf" srcId="{7447B822-1C59-4A13-A04A-5C02F7ADCAF7}" destId="{F319B14D-B56B-4CCF-B2F0-156EEE621431}" srcOrd="0" destOrd="0" presId="urn:microsoft.com/office/officeart/2005/8/layout/vList2"/>
    <dgm:cxn modelId="{323AD630-9884-4DBA-BB03-045AFBE69543}" type="presParOf" srcId="{063D37D9-0874-4D42-B18F-BE573F42F0CE}" destId="{F319B14D-B56B-4CCF-B2F0-156EEE62143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B011FAB-9794-4A28-A457-D941B67B923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ADF8BAF-5A16-4F7C-A389-8887BE4DC59E}">
      <dgm:prSet custT="1"/>
      <dgm:spPr>
        <a:solidFill>
          <a:srgbClr val="00B0F0"/>
        </a:solidFill>
      </dgm:spPr>
      <dgm:t>
        <a:bodyPr/>
        <a:lstStyle/>
        <a:p>
          <a:pPr algn="ctr"/>
          <a:r>
            <a:rPr lang="fa-IR" sz="3600" baseline="0" dirty="0">
              <a:cs typeface="B Karim" panose="00000400000000000000" pitchFamily="2" charset="-78"/>
            </a:rPr>
            <a:t>نقشه جانمایی هتل اقامتی-رفاهی واقع در شهربازی مدرن</a:t>
          </a:r>
          <a:endParaRPr lang="en-US" sz="3600" dirty="0">
            <a:cs typeface="B Karim" panose="00000400000000000000" pitchFamily="2" charset="-78"/>
          </a:endParaRPr>
        </a:p>
      </dgm:t>
    </dgm:pt>
    <dgm:pt modelId="{27E0F66F-56CE-4D78-B3B0-5262FA3A3319}" type="parTrans" cxnId="{1D21127C-82BE-456D-AB25-4E2A173C4D9D}">
      <dgm:prSet/>
      <dgm:spPr/>
      <dgm:t>
        <a:bodyPr/>
        <a:lstStyle/>
        <a:p>
          <a:endParaRPr lang="en-US"/>
        </a:p>
      </dgm:t>
    </dgm:pt>
    <dgm:pt modelId="{FA7213F7-F9F8-466B-8089-E1F300A790B8}" type="sibTrans" cxnId="{1D21127C-82BE-456D-AB25-4E2A173C4D9D}">
      <dgm:prSet/>
      <dgm:spPr/>
      <dgm:t>
        <a:bodyPr/>
        <a:lstStyle/>
        <a:p>
          <a:endParaRPr lang="en-US"/>
        </a:p>
      </dgm:t>
    </dgm:pt>
    <dgm:pt modelId="{0DD2AE07-C5D4-4866-84A6-2DFAD5535257}" type="pres">
      <dgm:prSet presAssocID="{CB011FAB-9794-4A28-A457-D941B67B923E}" presName="linear" presStyleCnt="0">
        <dgm:presLayoutVars>
          <dgm:animLvl val="lvl"/>
          <dgm:resizeHandles val="exact"/>
        </dgm:presLayoutVars>
      </dgm:prSet>
      <dgm:spPr/>
    </dgm:pt>
    <dgm:pt modelId="{F065BC22-3EB9-4BB1-8369-C2270E56D210}" type="pres">
      <dgm:prSet presAssocID="{9ADF8BAF-5A16-4F7C-A389-8887BE4DC59E}" presName="parentText" presStyleLbl="node1" presStyleIdx="0" presStyleCnt="1">
        <dgm:presLayoutVars>
          <dgm:chMax val="0"/>
          <dgm:bulletEnabled val="1"/>
        </dgm:presLayoutVars>
      </dgm:prSet>
      <dgm:spPr/>
    </dgm:pt>
  </dgm:ptLst>
  <dgm:cxnLst>
    <dgm:cxn modelId="{1D21127C-82BE-456D-AB25-4E2A173C4D9D}" srcId="{CB011FAB-9794-4A28-A457-D941B67B923E}" destId="{9ADF8BAF-5A16-4F7C-A389-8887BE4DC59E}" srcOrd="0" destOrd="0" parTransId="{27E0F66F-56CE-4D78-B3B0-5262FA3A3319}" sibTransId="{FA7213F7-F9F8-466B-8089-E1F300A790B8}"/>
    <dgm:cxn modelId="{652E319F-7882-4AC2-81E0-A24DAF4D0070}" type="presOf" srcId="{9ADF8BAF-5A16-4F7C-A389-8887BE4DC59E}" destId="{F065BC22-3EB9-4BB1-8369-C2270E56D210}" srcOrd="0" destOrd="0" presId="urn:microsoft.com/office/officeart/2005/8/layout/vList2"/>
    <dgm:cxn modelId="{DE7064C8-7180-49A0-9F3F-01B9B5D9FCEF}" type="presOf" srcId="{CB011FAB-9794-4A28-A457-D941B67B923E}" destId="{0DD2AE07-C5D4-4866-84A6-2DFAD5535257}" srcOrd="0" destOrd="0" presId="urn:microsoft.com/office/officeart/2005/8/layout/vList2"/>
    <dgm:cxn modelId="{C249840C-375B-4863-ACCA-1E98740D0293}" type="presParOf" srcId="{0DD2AE07-C5D4-4866-84A6-2DFAD5535257}" destId="{F065BC22-3EB9-4BB1-8369-C2270E56D210}" srcOrd="0" destOrd="0" presId="urn:microsoft.com/office/officeart/2005/8/layout/vList2"/>
  </dgm:cxnLst>
  <dgm:bg>
    <a:solidFill>
      <a:srgbClr val="00B0F0"/>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dgm:t>
        <a:bodyPr/>
        <a:lstStyle/>
        <a:p>
          <a:pPr rtl="1"/>
          <a:r>
            <a:rPr lang="fa-IR" sz="1800" b="1" dirty="0">
              <a:solidFill>
                <a:schemeClr val="bg1"/>
              </a:solidFill>
              <a:cs typeface="B Badr" panose="00000400000000000000" pitchFamily="2" charset="-78"/>
            </a:rPr>
            <a:t>مصوبات مربوط به ساخت هتل اقامتی هزارپیچ</a:t>
          </a:r>
          <a:endParaRPr lang="en-US" sz="18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9907DEE-16FD-4B1E-B45C-A9C984D563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E5647-70BA-4E5A-A03B-DE4566D4107A}">
      <dgm:prSet custT="1"/>
      <dgm:spPr/>
      <dgm:t>
        <a:bodyPr/>
        <a:lstStyle/>
        <a:p>
          <a:pPr algn="ctr"/>
          <a:r>
            <a:rPr lang="fa-IR" sz="2800" dirty="0">
              <a:solidFill>
                <a:schemeClr val="bg1"/>
              </a:solidFill>
              <a:cs typeface="B Badr" panose="00000400000000000000" pitchFamily="2" charset="-78"/>
            </a:rPr>
            <a:t>تصاویر مربوط به هتل واقع در شهربازی مدرن</a:t>
          </a:r>
          <a:endParaRPr lang="en-US" sz="2800" dirty="0">
            <a:solidFill>
              <a:schemeClr val="bg1"/>
            </a:solidFill>
            <a:cs typeface="B Badr" panose="00000400000000000000" pitchFamily="2" charset="-78"/>
          </a:endParaRPr>
        </a:p>
      </dgm:t>
    </dgm:pt>
    <dgm:pt modelId="{D3FB8002-F46D-479D-A754-1544E6FB7772}" type="parTrans" cxnId="{E43911F3-E2D4-4653-9069-4013BF2B3D7C}">
      <dgm:prSet/>
      <dgm:spPr/>
      <dgm:t>
        <a:bodyPr/>
        <a:lstStyle/>
        <a:p>
          <a:endParaRPr lang="en-US"/>
        </a:p>
      </dgm:t>
    </dgm:pt>
    <dgm:pt modelId="{5693CD6E-4E49-4683-97B6-033C546A5350}" type="sibTrans" cxnId="{E43911F3-E2D4-4653-9069-4013BF2B3D7C}">
      <dgm:prSet/>
      <dgm:spPr/>
      <dgm:t>
        <a:bodyPr/>
        <a:lstStyle/>
        <a:p>
          <a:endParaRPr lang="en-US"/>
        </a:p>
      </dgm:t>
    </dgm:pt>
    <dgm:pt modelId="{928FE93F-01DA-41E4-9A05-A2045C2A104A}" type="pres">
      <dgm:prSet presAssocID="{F9907DEE-16FD-4B1E-B45C-A9C984D563F5}" presName="linear" presStyleCnt="0">
        <dgm:presLayoutVars>
          <dgm:animLvl val="lvl"/>
          <dgm:resizeHandles val="exact"/>
        </dgm:presLayoutVars>
      </dgm:prSet>
      <dgm:spPr/>
    </dgm:pt>
    <dgm:pt modelId="{C0EE6D6D-8417-4568-8BBF-374AD7CB3445}" type="pres">
      <dgm:prSet presAssocID="{71DE5647-70BA-4E5A-A03B-DE4566D4107A}" presName="parentText" presStyleLbl="node1" presStyleIdx="0" presStyleCnt="1" custLinFactNeighborX="1600" custLinFactNeighborY="-4543">
        <dgm:presLayoutVars>
          <dgm:chMax val="0"/>
          <dgm:bulletEnabled val="1"/>
        </dgm:presLayoutVars>
      </dgm:prSet>
      <dgm:spPr/>
    </dgm:pt>
  </dgm:ptLst>
  <dgm:cxnLst>
    <dgm:cxn modelId="{7AA73EA7-5C0D-45D9-83D3-0A286CC76953}" type="presOf" srcId="{F9907DEE-16FD-4B1E-B45C-A9C984D563F5}" destId="{928FE93F-01DA-41E4-9A05-A2045C2A104A}" srcOrd="0" destOrd="0" presId="urn:microsoft.com/office/officeart/2005/8/layout/vList2"/>
    <dgm:cxn modelId="{D1EB53C8-570C-4111-8546-5F81249103F9}" type="presOf" srcId="{71DE5647-70BA-4E5A-A03B-DE4566D4107A}" destId="{C0EE6D6D-8417-4568-8BBF-374AD7CB3445}" srcOrd="0" destOrd="0" presId="urn:microsoft.com/office/officeart/2005/8/layout/vList2"/>
    <dgm:cxn modelId="{E43911F3-E2D4-4653-9069-4013BF2B3D7C}" srcId="{F9907DEE-16FD-4B1E-B45C-A9C984D563F5}" destId="{71DE5647-70BA-4E5A-A03B-DE4566D4107A}" srcOrd="0" destOrd="0" parTransId="{D3FB8002-F46D-479D-A754-1544E6FB7772}" sibTransId="{5693CD6E-4E49-4683-97B6-033C546A5350}"/>
    <dgm:cxn modelId="{8BBC0B6F-F12B-4824-8B58-EECA46BBDA60}" type="presParOf" srcId="{928FE93F-01DA-41E4-9A05-A2045C2A104A}" destId="{C0EE6D6D-8417-4568-8BBF-374AD7CB34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447B822-1C59-4A13-A04A-5C02F7ADCAF7}">
      <dgm:prSet custT="1"/>
      <dgm:spPr/>
      <dgm:t>
        <a:bodyPr/>
        <a:lstStyle/>
        <a:p>
          <a:pPr algn="ctr" rtl="1"/>
          <a:r>
            <a:rPr lang="fa-IR" sz="2400" dirty="0">
              <a:solidFill>
                <a:schemeClr val="bg1"/>
              </a:solidFill>
              <a:cs typeface="B Titr" panose="00000700000000000000" pitchFamily="2" charset="-78"/>
            </a:rPr>
            <a:t>6- هتل ناهارخوران</a:t>
          </a:r>
          <a:r>
            <a:rPr lang="en-US" sz="2400" dirty="0">
              <a:solidFill>
                <a:schemeClr val="bg1"/>
              </a:solidFill>
              <a:cs typeface="B Titr" panose="00000700000000000000" pitchFamily="2" charset="-78"/>
            </a:rPr>
            <a:t> </a:t>
          </a:r>
          <a:r>
            <a:rPr lang="fa-IR" sz="1400" b="0" dirty="0">
              <a:solidFill>
                <a:schemeClr val="bg1"/>
              </a:solidFill>
              <a:cs typeface="B Titr" panose="00000700000000000000" pitchFamily="2" charset="-78"/>
            </a:rPr>
            <a:t>(هتل شهرداری سابق)</a:t>
          </a:r>
        </a:p>
        <a:p>
          <a:pPr algn="ctr" rtl="1"/>
          <a:endParaRPr lang="en-US" sz="2400" dirty="0">
            <a:solidFill>
              <a:schemeClr val="bg1"/>
            </a:solidFill>
            <a:cs typeface="B Titr" panose="00000700000000000000" pitchFamily="2" charset="-78"/>
          </a:endParaRPr>
        </a:p>
      </dgm:t>
    </dgm:pt>
    <dgm:pt modelId="{8545CDDC-E18B-4BAB-84DF-89801180EE1D}" type="parTrans" cxnId="{B7CD32D7-E23B-49D2-9F41-AF18B47B8750}">
      <dgm:prSet/>
      <dgm:spPr/>
      <dgm:t>
        <a:bodyPr/>
        <a:lstStyle/>
        <a:p>
          <a:endParaRPr lang="en-US"/>
        </a:p>
      </dgm:t>
    </dgm:pt>
    <dgm:pt modelId="{AC1881E0-4E51-4F07-80CA-2965FB5FE710}" type="sibTrans" cxnId="{B7CD32D7-E23B-49D2-9F41-AF18B47B8750}">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F319B14D-B56B-4CCF-B2F0-156EEE621431}" type="pres">
      <dgm:prSet presAssocID="{7447B822-1C59-4A13-A04A-5C02F7ADCAF7}" presName="parentText" presStyleLbl="node1" presStyleIdx="0" presStyleCnt="1" custScaleY="81499" custLinFactNeighborY="-4876">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B7CD32D7-E23B-49D2-9F41-AF18B47B8750}" srcId="{DCF3A1DE-BC24-4CA8-9C77-C09DAE13B7C1}" destId="{7447B822-1C59-4A13-A04A-5C02F7ADCAF7}" srcOrd="0" destOrd="0" parTransId="{8545CDDC-E18B-4BAB-84DF-89801180EE1D}" sibTransId="{AC1881E0-4E51-4F07-80CA-2965FB5FE710}"/>
    <dgm:cxn modelId="{165DC5ED-9B61-4129-AE09-E6686AEB2473}" type="presOf" srcId="{7447B822-1C59-4A13-A04A-5C02F7ADCAF7}" destId="{F319B14D-B56B-4CCF-B2F0-156EEE621431}" srcOrd="0" destOrd="0" presId="urn:microsoft.com/office/officeart/2005/8/layout/vList2"/>
    <dgm:cxn modelId="{323AD630-9884-4DBA-BB03-045AFBE69543}" type="presParOf" srcId="{063D37D9-0874-4D42-B18F-BE573F42F0CE}" destId="{F319B14D-B56B-4CCF-B2F0-156EEE62143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C956156-EB7E-4557-BCCC-AC3E3F9F00A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3E0044B-CD2C-4DE2-BA8B-31155381B8BF}">
      <dgm:prSet custT="1"/>
      <dgm:spPr/>
      <dgm:t>
        <a:bodyPr/>
        <a:lstStyle/>
        <a:p>
          <a:pPr algn="ctr" rtl="1"/>
          <a:r>
            <a:rPr lang="fa-IR" sz="2800" b="1" baseline="0" dirty="0">
              <a:cs typeface="B Lotus" panose="00000400000000000000" pitchFamily="2" charset="-78"/>
            </a:rPr>
            <a:t>نقشه </a:t>
          </a:r>
          <a:r>
            <a:rPr lang="en-US" sz="2800" b="1" baseline="0" dirty="0">
              <a:cs typeface="B Lotus" panose="00000400000000000000" pitchFamily="2" charset="-78"/>
            </a:rPr>
            <a:t>UTM</a:t>
          </a:r>
          <a:r>
            <a:rPr lang="fa-IR" sz="2800" b="1" baseline="0" dirty="0">
              <a:cs typeface="B Lotus" panose="00000400000000000000" pitchFamily="2" charset="-78"/>
            </a:rPr>
            <a:t> هتل اقامتی-رفاهی ناهارخوران</a:t>
          </a:r>
          <a:endParaRPr lang="en-US" sz="2800" b="1" dirty="0">
            <a:cs typeface="B Lotus" panose="00000400000000000000" pitchFamily="2" charset="-78"/>
          </a:endParaRPr>
        </a:p>
      </dgm:t>
    </dgm:pt>
    <dgm:pt modelId="{E363177A-7B45-49CC-AAA8-E24CC1E27CB4}" type="parTrans" cxnId="{9D9F87C2-8731-4FF3-A24A-4180E87D797C}">
      <dgm:prSet/>
      <dgm:spPr/>
      <dgm:t>
        <a:bodyPr/>
        <a:lstStyle/>
        <a:p>
          <a:endParaRPr lang="en-US"/>
        </a:p>
      </dgm:t>
    </dgm:pt>
    <dgm:pt modelId="{89D9278C-0A6F-43CA-9E79-35443F19D941}" type="sibTrans" cxnId="{9D9F87C2-8731-4FF3-A24A-4180E87D797C}">
      <dgm:prSet/>
      <dgm:spPr/>
      <dgm:t>
        <a:bodyPr/>
        <a:lstStyle/>
        <a:p>
          <a:endParaRPr lang="en-US"/>
        </a:p>
      </dgm:t>
    </dgm:pt>
    <dgm:pt modelId="{9922A8D3-F954-440E-99C0-CB5CCE86E44C}" type="pres">
      <dgm:prSet presAssocID="{3C956156-EB7E-4557-BCCC-AC3E3F9F00AB}" presName="linear" presStyleCnt="0">
        <dgm:presLayoutVars>
          <dgm:animLvl val="lvl"/>
          <dgm:resizeHandles val="exact"/>
        </dgm:presLayoutVars>
      </dgm:prSet>
      <dgm:spPr/>
    </dgm:pt>
    <dgm:pt modelId="{BB1B657E-4C6A-43CE-830A-1D9555F13E62}" type="pres">
      <dgm:prSet presAssocID="{83E0044B-CD2C-4DE2-BA8B-31155381B8BF}" presName="parentText" presStyleLbl="node1" presStyleIdx="0" presStyleCnt="1">
        <dgm:presLayoutVars>
          <dgm:chMax val="0"/>
          <dgm:bulletEnabled val="1"/>
        </dgm:presLayoutVars>
      </dgm:prSet>
      <dgm:spPr/>
    </dgm:pt>
  </dgm:ptLst>
  <dgm:cxnLst>
    <dgm:cxn modelId="{492F722A-C7AF-4D2A-9C02-8F08430B165D}" type="presOf" srcId="{3C956156-EB7E-4557-BCCC-AC3E3F9F00AB}" destId="{9922A8D3-F954-440E-99C0-CB5CCE86E44C}" srcOrd="0" destOrd="0" presId="urn:microsoft.com/office/officeart/2005/8/layout/vList2"/>
    <dgm:cxn modelId="{ED07D456-860B-4991-942F-8F07B0744AA8}" type="presOf" srcId="{83E0044B-CD2C-4DE2-BA8B-31155381B8BF}" destId="{BB1B657E-4C6A-43CE-830A-1D9555F13E62}" srcOrd="0" destOrd="0" presId="urn:microsoft.com/office/officeart/2005/8/layout/vList2"/>
    <dgm:cxn modelId="{9D9F87C2-8731-4FF3-A24A-4180E87D797C}" srcId="{3C956156-EB7E-4557-BCCC-AC3E3F9F00AB}" destId="{83E0044B-CD2C-4DE2-BA8B-31155381B8BF}" srcOrd="0" destOrd="0" parTransId="{E363177A-7B45-49CC-AAA8-E24CC1E27CB4}" sibTransId="{89D9278C-0A6F-43CA-9E79-35443F19D941}"/>
    <dgm:cxn modelId="{50C4BB76-0494-4DB1-B055-C3A5937DCCFB}" type="presParOf" srcId="{9922A8D3-F954-440E-99C0-CB5CCE86E44C}" destId="{BB1B657E-4C6A-43CE-830A-1D9555F13E6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a:solidFill>
          <a:srgbClr val="7030A0"/>
        </a:solidFill>
      </dgm:spPr>
      <dgm:t>
        <a:bodyPr/>
        <a:lstStyle/>
        <a:p>
          <a:pPr rtl="1"/>
          <a:r>
            <a:rPr lang="fa-IR" sz="2400" b="1" dirty="0">
              <a:solidFill>
                <a:schemeClr val="tx1"/>
              </a:solidFill>
              <a:cs typeface="B Badr" panose="00000400000000000000" pitchFamily="2" charset="-78"/>
            </a:rPr>
            <a:t>تحلیل پروانه 8 طبقه</a:t>
          </a:r>
          <a:endParaRPr lang="en-US" sz="2400" dirty="0">
            <a:solidFill>
              <a:schemeClr val="tx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dgm:t>
        <a:bodyPr/>
        <a:lstStyle/>
        <a:p>
          <a:pPr algn="ctr" rtl="1"/>
          <a:r>
            <a:rPr lang="fa-IR" sz="2000" b="1" dirty="0">
              <a:solidFill>
                <a:schemeClr val="bg1"/>
              </a:solidFill>
              <a:cs typeface="B Badr" panose="00000400000000000000" pitchFamily="2" charset="-78"/>
            </a:rPr>
            <a:t>تحلیل درآمدی</a:t>
          </a:r>
          <a:endParaRPr lang="en-US" sz="20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X="-16635" custLinFactNeighborY="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a:solidFill>
          <a:srgbClr val="00B0F0"/>
        </a:solidFill>
      </dgm:spPr>
      <dgm:t>
        <a:bodyPr/>
        <a:lstStyle/>
        <a:p>
          <a:pPr algn="ctr" rtl="1"/>
          <a:r>
            <a:rPr lang="fa-IR" sz="2000" b="1" dirty="0">
              <a:solidFill>
                <a:schemeClr val="bg1"/>
              </a:solidFill>
              <a:cs typeface="B Badr" panose="00000400000000000000" pitchFamily="2" charset="-78"/>
            </a:rPr>
            <a:t>مصوبات استانی</a:t>
          </a:r>
          <a:endParaRPr lang="en-US" sz="20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X="-16635" custLinFactNeighborY="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a:solidFill>
          <a:srgbClr val="0070C0"/>
        </a:solidFill>
      </dgm:spPr>
      <dgm:t>
        <a:bodyPr/>
        <a:lstStyle/>
        <a:p>
          <a:pPr rtl="1"/>
          <a:r>
            <a:rPr lang="fa-IR" sz="1800" b="1" dirty="0">
              <a:solidFill>
                <a:schemeClr val="bg1"/>
              </a:solidFill>
              <a:cs typeface="B Badr" panose="00000400000000000000" pitchFamily="2" charset="-78"/>
            </a:rPr>
            <a:t>مصوبات اداره کل راه و شهرسازی استان گلستان</a:t>
          </a:r>
          <a:endParaRPr lang="en-US" sz="18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22F894-1131-498B-B64B-4B707C9A12D1}"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8D933021-F555-4AB8-A4DA-DB4DB1660FCF}">
      <dgm:prSet custT="1"/>
      <dgm:spPr/>
      <dgm:t>
        <a:bodyPr/>
        <a:lstStyle/>
        <a:p>
          <a:r>
            <a:rPr lang="fa-IR" sz="3600" b="1" u="sng" dirty="0">
              <a:solidFill>
                <a:schemeClr val="tx1"/>
              </a:solidFill>
              <a:cs typeface="B Mitra" panose="00000400000000000000" pitchFamily="2" charset="-78"/>
            </a:rPr>
            <a:t>پروژه ها:</a:t>
          </a:r>
          <a:endParaRPr lang="en-US" sz="3600" b="1" u="sng" dirty="0">
            <a:solidFill>
              <a:schemeClr val="tx1"/>
            </a:solidFill>
            <a:cs typeface="B Mitra" panose="00000400000000000000" pitchFamily="2" charset="-78"/>
          </a:endParaRPr>
        </a:p>
      </dgm:t>
    </dgm:pt>
    <dgm:pt modelId="{13C94A81-EC08-4D04-8DA8-DFE2983E1575}" type="parTrans" cxnId="{F030A01B-2C80-45B2-8448-313F3E7E5DD7}">
      <dgm:prSet/>
      <dgm:spPr/>
      <dgm:t>
        <a:bodyPr/>
        <a:lstStyle/>
        <a:p>
          <a:endParaRPr lang="en-US">
            <a:cs typeface="B Mitra" panose="00000400000000000000" pitchFamily="2" charset="-78"/>
          </a:endParaRPr>
        </a:p>
      </dgm:t>
    </dgm:pt>
    <dgm:pt modelId="{45295090-D813-4FEE-BBE3-20C956126AA0}" type="sibTrans" cxnId="{F030A01B-2C80-45B2-8448-313F3E7E5DD7}">
      <dgm:prSet/>
      <dgm:spPr/>
      <dgm:t>
        <a:bodyPr/>
        <a:lstStyle/>
        <a:p>
          <a:endParaRPr lang="en-US">
            <a:cs typeface="B Mitra" panose="00000400000000000000" pitchFamily="2" charset="-78"/>
          </a:endParaRPr>
        </a:p>
      </dgm:t>
    </dgm:pt>
    <dgm:pt modelId="{7E0FFC05-4175-4B40-8704-42A51073BD30}">
      <dgm:prSet custT="1"/>
      <dgm:spPr/>
      <dgm:t>
        <a:bodyPr/>
        <a:lstStyle/>
        <a:p>
          <a:r>
            <a:rPr lang="fa-IR" sz="2400" b="1" u="none" dirty="0">
              <a:solidFill>
                <a:schemeClr val="bg1"/>
              </a:solidFill>
              <a:cs typeface="B Mitra" panose="00000400000000000000" pitchFamily="2" charset="-78"/>
              <a:hlinkClick xmlns:r="http://schemas.openxmlformats.org/officeDocument/2006/relationships" r:id="rId1" action="ppaction://hlinksldjump">
                <a:extLst>
                  <a:ext uri="{A12FA001-AC4F-418D-AE19-62706E023703}">
                    <ahyp:hlinkClr xmlns:ahyp="http://schemas.microsoft.com/office/drawing/2018/hyperlinkcolor" val="tx"/>
                  </a:ext>
                </a:extLst>
              </a:hlinkClick>
            </a:rPr>
            <a:t>1- زمین 3هکتاری انتهای ایرانمهر</a:t>
          </a:r>
          <a:endParaRPr lang="en-US" sz="2400" b="1" u="none" dirty="0">
            <a:solidFill>
              <a:schemeClr val="bg1"/>
            </a:solidFill>
            <a:cs typeface="B Mitra" panose="00000400000000000000" pitchFamily="2" charset="-78"/>
          </a:endParaRPr>
        </a:p>
      </dgm:t>
    </dgm:pt>
    <dgm:pt modelId="{7A7F8571-76F7-41D1-A235-D396E3EB5605}" type="parTrans" cxnId="{6B731042-E97B-4341-846A-97FC303FA987}">
      <dgm:prSet/>
      <dgm:spPr/>
      <dgm:t>
        <a:bodyPr/>
        <a:lstStyle/>
        <a:p>
          <a:endParaRPr lang="en-US">
            <a:cs typeface="B Mitra" panose="00000400000000000000" pitchFamily="2" charset="-78"/>
          </a:endParaRPr>
        </a:p>
      </dgm:t>
    </dgm:pt>
    <dgm:pt modelId="{C1F8EB26-92FA-4BEA-A637-B7C465726E8A}" type="sibTrans" cxnId="{6B731042-E97B-4341-846A-97FC303FA987}">
      <dgm:prSet/>
      <dgm:spPr/>
      <dgm:t>
        <a:bodyPr/>
        <a:lstStyle/>
        <a:p>
          <a:endParaRPr lang="en-US">
            <a:cs typeface="B Mitra" panose="00000400000000000000" pitchFamily="2" charset="-78"/>
          </a:endParaRPr>
        </a:p>
      </dgm:t>
    </dgm:pt>
    <dgm:pt modelId="{49FD5158-6696-4CDE-BB61-49F8658592D7}">
      <dgm:prSet custT="1"/>
      <dgm:spPr/>
      <dgm:t>
        <a:bodyPr/>
        <a:lstStyle/>
        <a:p>
          <a:r>
            <a:rPr lang="fa-IR" sz="2400" b="1" u="sng" dirty="0">
              <a:solidFill>
                <a:schemeClr val="bg1"/>
              </a:solidFill>
              <a:cs typeface="B Mitra" panose="00000400000000000000" pitchFamily="2" charset="-78"/>
              <a:hlinkClick xmlns:r="http://schemas.openxmlformats.org/officeDocument/2006/relationships" r:id="rId2" action="ppaction://hlinksldjump">
                <a:extLst>
                  <a:ext uri="{A12FA001-AC4F-418D-AE19-62706E023703}">
                    <ahyp:hlinkClr xmlns:ahyp="http://schemas.microsoft.com/office/drawing/2018/hyperlinkcolor" val="tx"/>
                  </a:ext>
                </a:extLst>
              </a:hlinkClick>
            </a:rPr>
            <a:t>2- طبقه فوقانی پارکینگ عدالت 17</a:t>
          </a:r>
          <a:endParaRPr lang="en-US" sz="2400" b="1" u="sng" dirty="0">
            <a:solidFill>
              <a:schemeClr val="bg1"/>
            </a:solidFill>
            <a:cs typeface="B Mitra" panose="00000400000000000000" pitchFamily="2" charset="-78"/>
          </a:endParaRPr>
        </a:p>
      </dgm:t>
    </dgm:pt>
    <dgm:pt modelId="{51095783-8806-4FFD-82C5-8A9055F51A0F}" type="parTrans" cxnId="{40B8FEE3-D966-48CC-B7D6-9119D0A45E53}">
      <dgm:prSet/>
      <dgm:spPr/>
      <dgm:t>
        <a:bodyPr/>
        <a:lstStyle/>
        <a:p>
          <a:endParaRPr lang="en-US">
            <a:cs typeface="B Mitra" panose="00000400000000000000" pitchFamily="2" charset="-78"/>
          </a:endParaRPr>
        </a:p>
      </dgm:t>
    </dgm:pt>
    <dgm:pt modelId="{6FF2D95F-3117-4A02-B470-BEB43EB5C7B6}" type="sibTrans" cxnId="{40B8FEE3-D966-48CC-B7D6-9119D0A45E53}">
      <dgm:prSet/>
      <dgm:spPr/>
      <dgm:t>
        <a:bodyPr/>
        <a:lstStyle/>
        <a:p>
          <a:endParaRPr lang="en-US">
            <a:cs typeface="B Mitra" panose="00000400000000000000" pitchFamily="2" charset="-78"/>
          </a:endParaRPr>
        </a:p>
      </dgm:t>
    </dgm:pt>
    <dgm:pt modelId="{833802AF-6211-4773-809D-05D5CAD63314}">
      <dgm:prSet custT="1"/>
      <dgm:spPr/>
      <dgm:t>
        <a:bodyPr/>
        <a:lstStyle/>
        <a:p>
          <a:r>
            <a:rPr lang="fa-IR" sz="2400" b="1" u="sng" dirty="0">
              <a:solidFill>
                <a:schemeClr val="bg1"/>
              </a:solidFill>
              <a:cs typeface="B Mitra" panose="00000400000000000000" pitchFamily="2" charset="-78"/>
              <a:hlinkClick xmlns:r="http://schemas.openxmlformats.org/officeDocument/2006/relationships" r:id="rId3" action="ppaction://hlinksldjump">
                <a:extLst>
                  <a:ext uri="{A12FA001-AC4F-418D-AE19-62706E023703}">
                    <ahyp:hlinkClr xmlns:ahyp="http://schemas.microsoft.com/office/drawing/2018/hyperlinkcolor" val="tx"/>
                  </a:ext>
                </a:extLst>
              </a:hlinkClick>
            </a:rPr>
            <a:t>3-طبقه همکف پارکینگ عدالت 17</a:t>
          </a:r>
          <a:endParaRPr lang="en-US" sz="2400" b="1" u="sng" dirty="0">
            <a:solidFill>
              <a:schemeClr val="bg1"/>
            </a:solidFill>
            <a:cs typeface="B Mitra" panose="00000400000000000000" pitchFamily="2" charset="-78"/>
          </a:endParaRPr>
        </a:p>
      </dgm:t>
    </dgm:pt>
    <dgm:pt modelId="{822C1928-4D41-43E5-8CE0-98A011700940}" type="parTrans" cxnId="{88AA9849-5FBE-48F6-A2D6-B5C84B1A49C2}">
      <dgm:prSet/>
      <dgm:spPr/>
      <dgm:t>
        <a:bodyPr/>
        <a:lstStyle/>
        <a:p>
          <a:endParaRPr lang="en-US">
            <a:cs typeface="B Mitra" panose="00000400000000000000" pitchFamily="2" charset="-78"/>
          </a:endParaRPr>
        </a:p>
      </dgm:t>
    </dgm:pt>
    <dgm:pt modelId="{10B57FA1-4FF4-456E-9A24-B90D7A90BD1A}" type="sibTrans" cxnId="{88AA9849-5FBE-48F6-A2D6-B5C84B1A49C2}">
      <dgm:prSet/>
      <dgm:spPr/>
      <dgm:t>
        <a:bodyPr/>
        <a:lstStyle/>
        <a:p>
          <a:endParaRPr lang="en-US">
            <a:cs typeface="B Mitra" panose="00000400000000000000" pitchFamily="2" charset="-78"/>
          </a:endParaRPr>
        </a:p>
      </dgm:t>
    </dgm:pt>
    <dgm:pt modelId="{B36AA374-986A-4F29-B69D-37BDBA92608B}">
      <dgm:prSet custT="1"/>
      <dgm:spPr/>
      <dgm:t>
        <a:bodyPr/>
        <a:lstStyle/>
        <a:p>
          <a:r>
            <a:rPr lang="fa-IR" sz="2400" b="1" u="sng" dirty="0">
              <a:solidFill>
                <a:schemeClr val="bg1"/>
              </a:solidFill>
              <a:cs typeface="B Mitra" panose="00000400000000000000" pitchFamily="2" charset="-78"/>
              <a:hlinkClick xmlns:r="http://schemas.openxmlformats.org/officeDocument/2006/relationships" r:id="rId4" action="ppaction://hlinksldjump">
                <a:extLst>
                  <a:ext uri="{A12FA001-AC4F-418D-AE19-62706E023703}">
                    <ahyp:hlinkClr xmlns:ahyp="http://schemas.microsoft.com/office/drawing/2018/hyperlinkcolor" val="tx"/>
                  </a:ext>
                </a:extLst>
              </a:hlinkClick>
            </a:rPr>
            <a:t>4-تابلوهای تبلیغاتی پهن پیکر</a:t>
          </a:r>
          <a:endParaRPr lang="en-US" sz="2400" b="1" u="sng" dirty="0">
            <a:solidFill>
              <a:schemeClr val="bg1"/>
            </a:solidFill>
            <a:cs typeface="B Mitra" panose="00000400000000000000" pitchFamily="2" charset="-78"/>
          </a:endParaRPr>
        </a:p>
      </dgm:t>
    </dgm:pt>
    <dgm:pt modelId="{78BE3148-7C27-46DB-A1E2-38AC3F210C34}" type="parTrans" cxnId="{851BE02C-746F-4295-AE97-3C0A4FCD2F39}">
      <dgm:prSet/>
      <dgm:spPr/>
      <dgm:t>
        <a:bodyPr/>
        <a:lstStyle/>
        <a:p>
          <a:endParaRPr lang="en-US">
            <a:cs typeface="B Mitra" panose="00000400000000000000" pitchFamily="2" charset="-78"/>
          </a:endParaRPr>
        </a:p>
      </dgm:t>
    </dgm:pt>
    <dgm:pt modelId="{5785DFEF-75B7-4793-9643-A75C15D5411C}" type="sibTrans" cxnId="{851BE02C-746F-4295-AE97-3C0A4FCD2F39}">
      <dgm:prSet/>
      <dgm:spPr/>
      <dgm:t>
        <a:bodyPr/>
        <a:lstStyle/>
        <a:p>
          <a:endParaRPr lang="en-US">
            <a:cs typeface="B Mitra" panose="00000400000000000000" pitchFamily="2" charset="-78"/>
          </a:endParaRPr>
        </a:p>
      </dgm:t>
    </dgm:pt>
    <dgm:pt modelId="{AEFD783B-911F-4943-AA53-B97B7AF6E877}">
      <dgm:prSet custT="1"/>
      <dgm:spPr/>
      <dgm:t>
        <a:bodyPr/>
        <a:lstStyle/>
        <a:p>
          <a:r>
            <a:rPr lang="fa-IR" sz="2400" b="1" u="sng" dirty="0">
              <a:solidFill>
                <a:schemeClr val="bg1"/>
              </a:solidFill>
              <a:cs typeface="B Mitra" panose="00000400000000000000" pitchFamily="2" charset="-78"/>
              <a:hlinkClick xmlns:r="http://schemas.openxmlformats.org/officeDocument/2006/relationships" r:id="rId5" action="ppaction://hlinksldjump">
                <a:extLst>
                  <a:ext uri="{A12FA001-AC4F-418D-AE19-62706E023703}">
                    <ahyp:hlinkClr xmlns:ahyp="http://schemas.microsoft.com/office/drawing/2018/hyperlinkcolor" val="tx"/>
                  </a:ext>
                </a:extLst>
              </a:hlinkClick>
            </a:rPr>
            <a:t>5-هتل واقع در سایت شهربازی</a:t>
          </a:r>
          <a:endParaRPr lang="en-US" sz="2400" b="1" u="sng" dirty="0">
            <a:solidFill>
              <a:schemeClr val="bg1"/>
            </a:solidFill>
            <a:cs typeface="B Mitra" panose="00000400000000000000" pitchFamily="2" charset="-78"/>
          </a:endParaRPr>
        </a:p>
      </dgm:t>
    </dgm:pt>
    <dgm:pt modelId="{31FA154A-A561-4EDB-8B91-26754769AE33}" type="parTrans" cxnId="{AD16D5A9-19B5-4C97-8A05-2A76797BBA5F}">
      <dgm:prSet/>
      <dgm:spPr/>
      <dgm:t>
        <a:bodyPr/>
        <a:lstStyle/>
        <a:p>
          <a:endParaRPr lang="en-US">
            <a:cs typeface="B Mitra" panose="00000400000000000000" pitchFamily="2" charset="-78"/>
          </a:endParaRPr>
        </a:p>
      </dgm:t>
    </dgm:pt>
    <dgm:pt modelId="{DA8840F0-ABD0-4DE9-9A56-F1932C939A62}" type="sibTrans" cxnId="{AD16D5A9-19B5-4C97-8A05-2A76797BBA5F}">
      <dgm:prSet/>
      <dgm:spPr/>
      <dgm:t>
        <a:bodyPr/>
        <a:lstStyle/>
        <a:p>
          <a:endParaRPr lang="en-US">
            <a:cs typeface="B Mitra" panose="00000400000000000000" pitchFamily="2" charset="-78"/>
          </a:endParaRPr>
        </a:p>
      </dgm:t>
    </dgm:pt>
    <dgm:pt modelId="{037EC73B-43EB-468E-B3DF-E3BC75D554D9}">
      <dgm:prSet custT="1"/>
      <dgm:spPr/>
      <dgm:t>
        <a:bodyPr/>
        <a:lstStyle/>
        <a:p>
          <a:r>
            <a:rPr lang="fa-IR" sz="2400" b="1" u="sng" dirty="0">
              <a:solidFill>
                <a:schemeClr val="bg1"/>
              </a:solidFill>
              <a:cs typeface="B Mitra" panose="00000400000000000000" pitchFamily="2" charset="-78"/>
              <a:hlinkClick xmlns:r="http://schemas.openxmlformats.org/officeDocument/2006/relationships" r:id="rId6" action="ppaction://hlinksldjump">
                <a:extLst>
                  <a:ext uri="{A12FA001-AC4F-418D-AE19-62706E023703}">
                    <ahyp:hlinkClr xmlns:ahyp="http://schemas.microsoft.com/office/drawing/2018/hyperlinkcolor" val="tx"/>
                  </a:ext>
                </a:extLst>
              </a:hlinkClick>
            </a:rPr>
            <a:t>6-هتل ناهارخوران</a:t>
          </a:r>
          <a:endParaRPr lang="en-US" sz="2400" b="1" u="sng" dirty="0">
            <a:solidFill>
              <a:schemeClr val="bg1"/>
            </a:solidFill>
            <a:cs typeface="B Mitra" panose="00000400000000000000" pitchFamily="2" charset="-78"/>
          </a:endParaRPr>
        </a:p>
      </dgm:t>
    </dgm:pt>
    <dgm:pt modelId="{9FDB8E91-4A1A-4046-A478-1F040D8350C2}" type="parTrans" cxnId="{F6D4196F-8768-4896-B3DE-515262B00AE9}">
      <dgm:prSet/>
      <dgm:spPr/>
      <dgm:t>
        <a:bodyPr/>
        <a:lstStyle/>
        <a:p>
          <a:endParaRPr lang="en-US">
            <a:cs typeface="B Mitra" panose="00000400000000000000" pitchFamily="2" charset="-78"/>
          </a:endParaRPr>
        </a:p>
      </dgm:t>
    </dgm:pt>
    <dgm:pt modelId="{21E78A67-8911-465E-BAD2-F00C3A374767}" type="sibTrans" cxnId="{F6D4196F-8768-4896-B3DE-515262B00AE9}">
      <dgm:prSet/>
      <dgm:spPr/>
      <dgm:t>
        <a:bodyPr/>
        <a:lstStyle/>
        <a:p>
          <a:endParaRPr lang="en-US">
            <a:cs typeface="B Mitra" panose="00000400000000000000" pitchFamily="2" charset="-78"/>
          </a:endParaRPr>
        </a:p>
      </dgm:t>
    </dgm:pt>
    <dgm:pt modelId="{67415A7B-6B9F-4965-BA47-564223E4EB1A}">
      <dgm:prSet custT="1"/>
      <dgm:spPr/>
      <dgm:t>
        <a:bodyPr/>
        <a:lstStyle/>
        <a:p>
          <a:r>
            <a:rPr lang="fa-IR" sz="2400" b="1" u="sng" dirty="0">
              <a:solidFill>
                <a:schemeClr val="bg1"/>
              </a:solidFill>
              <a:cs typeface="B Mitra" panose="00000400000000000000" pitchFamily="2" charset="-78"/>
              <a:hlinkClick xmlns:r="http://schemas.openxmlformats.org/officeDocument/2006/relationships" r:id="rId7" action="ppaction://hlinksldjump">
                <a:extLst>
                  <a:ext uri="{A12FA001-AC4F-418D-AE19-62706E023703}">
                    <ahyp:hlinkClr xmlns:ahyp="http://schemas.microsoft.com/office/drawing/2018/hyperlinkcolor" val="tx"/>
                  </a:ext>
                </a:extLst>
              </a:hlinkClick>
            </a:rPr>
            <a:t>7-پروژه سرمایه گذاری رودکی</a:t>
          </a:r>
          <a:endParaRPr lang="en-US" sz="2400" b="1" u="sng" dirty="0">
            <a:solidFill>
              <a:schemeClr val="bg1"/>
            </a:solidFill>
            <a:cs typeface="B Mitra" panose="00000400000000000000" pitchFamily="2" charset="-78"/>
          </a:endParaRPr>
        </a:p>
      </dgm:t>
    </dgm:pt>
    <dgm:pt modelId="{6BF110E5-61B2-45B0-A303-ECF9C83B5DDF}" type="parTrans" cxnId="{471E154E-75AD-4AED-A9E4-1ABE9C2816AC}">
      <dgm:prSet/>
      <dgm:spPr/>
      <dgm:t>
        <a:bodyPr/>
        <a:lstStyle/>
        <a:p>
          <a:endParaRPr lang="en-US">
            <a:cs typeface="B Mitra" panose="00000400000000000000" pitchFamily="2" charset="-78"/>
          </a:endParaRPr>
        </a:p>
      </dgm:t>
    </dgm:pt>
    <dgm:pt modelId="{C31EC605-777A-49D3-95A3-0D1FDA137FF5}" type="sibTrans" cxnId="{471E154E-75AD-4AED-A9E4-1ABE9C2816AC}">
      <dgm:prSet/>
      <dgm:spPr/>
      <dgm:t>
        <a:bodyPr/>
        <a:lstStyle/>
        <a:p>
          <a:endParaRPr lang="en-US">
            <a:cs typeface="B Mitra" panose="00000400000000000000" pitchFamily="2" charset="-78"/>
          </a:endParaRPr>
        </a:p>
      </dgm:t>
    </dgm:pt>
    <dgm:pt modelId="{9B5F0F1E-3F17-42C1-9AF4-E3CA2AECEEFB}">
      <dgm:prSet custT="1"/>
      <dgm:spPr/>
      <dgm:t>
        <a:bodyPr/>
        <a:lstStyle/>
        <a:p>
          <a:r>
            <a:rPr lang="fa-IR" sz="2400" b="1" u="sng" dirty="0">
              <a:solidFill>
                <a:schemeClr val="bg1"/>
              </a:solidFill>
              <a:cs typeface="B Mitra" panose="00000400000000000000" pitchFamily="2" charset="-78"/>
              <a:hlinkClick xmlns:r="http://schemas.openxmlformats.org/officeDocument/2006/relationships" r:id="rId8" action="ppaction://hlinksldjump">
                <a:extLst>
                  <a:ext uri="{A12FA001-AC4F-418D-AE19-62706E023703}">
                    <ahyp:hlinkClr xmlns:ahyp="http://schemas.microsoft.com/office/drawing/2018/hyperlinkcolor" val="tx"/>
                  </a:ext>
                </a:extLst>
              </a:hlinkClick>
            </a:rPr>
            <a:t>8-پروژه سرمایه گذاری سیدین</a:t>
          </a:r>
          <a:endParaRPr lang="en-US" sz="2400" b="1" u="sng" dirty="0">
            <a:solidFill>
              <a:schemeClr val="bg1"/>
            </a:solidFill>
            <a:cs typeface="B Mitra" panose="00000400000000000000" pitchFamily="2" charset="-78"/>
          </a:endParaRPr>
        </a:p>
      </dgm:t>
    </dgm:pt>
    <dgm:pt modelId="{5B0F26E8-BA15-4850-A740-285CA23EAF4A}" type="parTrans" cxnId="{2FEF988F-87F4-4CF3-8D5B-20B897D5AB74}">
      <dgm:prSet/>
      <dgm:spPr/>
      <dgm:t>
        <a:bodyPr/>
        <a:lstStyle/>
        <a:p>
          <a:endParaRPr lang="en-US">
            <a:cs typeface="B Mitra" panose="00000400000000000000" pitchFamily="2" charset="-78"/>
          </a:endParaRPr>
        </a:p>
      </dgm:t>
    </dgm:pt>
    <dgm:pt modelId="{A24A5AED-BDD1-412E-817D-AA51122DCF8F}" type="sibTrans" cxnId="{2FEF988F-87F4-4CF3-8D5B-20B897D5AB74}">
      <dgm:prSet/>
      <dgm:spPr/>
      <dgm:t>
        <a:bodyPr/>
        <a:lstStyle/>
        <a:p>
          <a:endParaRPr lang="en-US">
            <a:cs typeface="B Mitra" panose="00000400000000000000" pitchFamily="2" charset="-78"/>
          </a:endParaRPr>
        </a:p>
      </dgm:t>
    </dgm:pt>
    <dgm:pt modelId="{F196201B-9E22-463C-BC57-9BB24F826126}" type="pres">
      <dgm:prSet presAssocID="{FC22F894-1131-498B-B64B-4B707C9A12D1}" presName="linearFlow" presStyleCnt="0">
        <dgm:presLayoutVars>
          <dgm:dir/>
          <dgm:resizeHandles val="exact"/>
        </dgm:presLayoutVars>
      </dgm:prSet>
      <dgm:spPr/>
    </dgm:pt>
    <dgm:pt modelId="{E84523EC-3D28-41BD-ABD6-6C2F33289C18}" type="pres">
      <dgm:prSet presAssocID="{8D933021-F555-4AB8-A4DA-DB4DB1660FCF}" presName="composite" presStyleCnt="0"/>
      <dgm:spPr/>
    </dgm:pt>
    <dgm:pt modelId="{EFE6F717-D6D1-4DC9-B132-18AC418ED5EB}" type="pres">
      <dgm:prSet presAssocID="{8D933021-F555-4AB8-A4DA-DB4DB1660FCF}" presName="imgShp" presStyleLbl="fgImgPlace1" presStyleIdx="0" presStyleCnt="9"/>
      <dgm:spPr>
        <a:blipFill>
          <a:blip xmlns:r="http://schemas.openxmlformats.org/officeDocument/2006/relationships" r:embed="rId9"/>
          <a:srcRect/>
          <a:stretch>
            <a:fillRect/>
          </a:stretch>
        </a:blipFill>
      </dgm:spPr>
    </dgm:pt>
    <dgm:pt modelId="{701B747A-1143-499B-9E01-1C092073FBBC}" type="pres">
      <dgm:prSet presAssocID="{8D933021-F555-4AB8-A4DA-DB4DB1660FCF}" presName="txShp" presStyleLbl="node1" presStyleIdx="0" presStyleCnt="9">
        <dgm:presLayoutVars>
          <dgm:bulletEnabled val="1"/>
        </dgm:presLayoutVars>
      </dgm:prSet>
      <dgm:spPr/>
    </dgm:pt>
    <dgm:pt modelId="{875A37FC-A5E1-420C-966F-6640130C9933}" type="pres">
      <dgm:prSet presAssocID="{45295090-D813-4FEE-BBE3-20C956126AA0}" presName="spacing" presStyleCnt="0"/>
      <dgm:spPr/>
    </dgm:pt>
    <dgm:pt modelId="{D72ABA84-0BD2-4A70-B2CE-25A6DD2F712B}" type="pres">
      <dgm:prSet presAssocID="{7E0FFC05-4175-4B40-8704-42A51073BD30}" presName="composite" presStyleCnt="0"/>
      <dgm:spPr/>
    </dgm:pt>
    <dgm:pt modelId="{2170E82D-3002-4DE4-944F-BD91E05B824C}" type="pres">
      <dgm:prSet presAssocID="{7E0FFC05-4175-4B40-8704-42A51073BD30}" presName="imgShp" presStyleLbl="fgImgPlace1" presStyleIdx="1"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18C8A0E0-6E5E-45F6-A712-1EFD76649705}" type="pres">
      <dgm:prSet presAssocID="{7E0FFC05-4175-4B40-8704-42A51073BD30}" presName="txShp" presStyleLbl="node1" presStyleIdx="1" presStyleCnt="9">
        <dgm:presLayoutVars>
          <dgm:bulletEnabled val="1"/>
        </dgm:presLayoutVars>
      </dgm:prSet>
      <dgm:spPr/>
    </dgm:pt>
    <dgm:pt modelId="{FB059BDA-D25B-4AF0-8BB0-6D4BBC426DD2}" type="pres">
      <dgm:prSet presAssocID="{C1F8EB26-92FA-4BEA-A637-B7C465726E8A}" presName="spacing" presStyleCnt="0"/>
      <dgm:spPr/>
    </dgm:pt>
    <dgm:pt modelId="{35DE0928-99B9-43B2-B858-63A393685D89}" type="pres">
      <dgm:prSet presAssocID="{49FD5158-6696-4CDE-BB61-49F8658592D7}" presName="composite" presStyleCnt="0"/>
      <dgm:spPr/>
    </dgm:pt>
    <dgm:pt modelId="{4EF661CC-1AF7-417A-9B76-ADAACB88F225}" type="pres">
      <dgm:prSet presAssocID="{49FD5158-6696-4CDE-BB61-49F8658592D7}" presName="imgShp" presStyleLbl="fgImgPlace1" presStyleIdx="2"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E64BCC26-0E72-4E2F-8D16-EF4C30AFE9C6}" type="pres">
      <dgm:prSet presAssocID="{49FD5158-6696-4CDE-BB61-49F8658592D7}" presName="txShp" presStyleLbl="node1" presStyleIdx="2" presStyleCnt="9">
        <dgm:presLayoutVars>
          <dgm:bulletEnabled val="1"/>
        </dgm:presLayoutVars>
      </dgm:prSet>
      <dgm:spPr/>
    </dgm:pt>
    <dgm:pt modelId="{A15D3DCB-F70C-4FBC-A98F-BDFF07A6A01F}" type="pres">
      <dgm:prSet presAssocID="{6FF2D95F-3117-4A02-B470-BEB43EB5C7B6}" presName="spacing" presStyleCnt="0"/>
      <dgm:spPr/>
    </dgm:pt>
    <dgm:pt modelId="{44AE5CAC-177C-44B3-967C-A1CCFCCD2A46}" type="pres">
      <dgm:prSet presAssocID="{833802AF-6211-4773-809D-05D5CAD63314}" presName="composite" presStyleCnt="0"/>
      <dgm:spPr/>
    </dgm:pt>
    <dgm:pt modelId="{E24D67F7-64E5-4B75-8F00-DEC2B4875345}" type="pres">
      <dgm:prSet presAssocID="{833802AF-6211-4773-809D-05D5CAD63314}" presName="imgShp" presStyleLbl="fgImgPlace1" presStyleIdx="3"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6FF6998F-A538-4A46-A94B-3401130A468B}" type="pres">
      <dgm:prSet presAssocID="{833802AF-6211-4773-809D-05D5CAD63314}" presName="txShp" presStyleLbl="node1" presStyleIdx="3" presStyleCnt="9">
        <dgm:presLayoutVars>
          <dgm:bulletEnabled val="1"/>
        </dgm:presLayoutVars>
      </dgm:prSet>
      <dgm:spPr/>
    </dgm:pt>
    <dgm:pt modelId="{0032FAEA-C8FD-46C8-B6CB-2977DDD7C03D}" type="pres">
      <dgm:prSet presAssocID="{10B57FA1-4FF4-456E-9A24-B90D7A90BD1A}" presName="spacing" presStyleCnt="0"/>
      <dgm:spPr/>
    </dgm:pt>
    <dgm:pt modelId="{3325C859-054D-4B54-BDDB-E5C2E6C7A7AB}" type="pres">
      <dgm:prSet presAssocID="{B36AA374-986A-4F29-B69D-37BDBA92608B}" presName="composite" presStyleCnt="0"/>
      <dgm:spPr/>
    </dgm:pt>
    <dgm:pt modelId="{68C1A0E4-DA44-4947-B9EE-8445EBA2AAFB}" type="pres">
      <dgm:prSet presAssocID="{B36AA374-986A-4F29-B69D-37BDBA92608B}" presName="imgShp" presStyleLbl="fgImgPlace1" presStyleIdx="4"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D38C3E40-B368-4CBD-80E0-96EA446B2662}" type="pres">
      <dgm:prSet presAssocID="{B36AA374-986A-4F29-B69D-37BDBA92608B}" presName="txShp" presStyleLbl="node1" presStyleIdx="4" presStyleCnt="9">
        <dgm:presLayoutVars>
          <dgm:bulletEnabled val="1"/>
        </dgm:presLayoutVars>
      </dgm:prSet>
      <dgm:spPr/>
    </dgm:pt>
    <dgm:pt modelId="{C92BBE2E-3BAC-43D2-8735-AF383AB6C4C8}" type="pres">
      <dgm:prSet presAssocID="{5785DFEF-75B7-4793-9643-A75C15D5411C}" presName="spacing" presStyleCnt="0"/>
      <dgm:spPr/>
    </dgm:pt>
    <dgm:pt modelId="{18E51D79-1C3F-4C6E-ACA4-54E877127B10}" type="pres">
      <dgm:prSet presAssocID="{AEFD783B-911F-4943-AA53-B97B7AF6E877}" presName="composite" presStyleCnt="0"/>
      <dgm:spPr/>
    </dgm:pt>
    <dgm:pt modelId="{8F8D739C-8062-4CD9-95A5-F66104B11F0F}" type="pres">
      <dgm:prSet presAssocID="{AEFD783B-911F-4943-AA53-B97B7AF6E877}" presName="imgShp" presStyleLbl="fgImgPlace1" presStyleIdx="5"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5C361774-05E7-40DE-8881-D0F20EDC7E8C}" type="pres">
      <dgm:prSet presAssocID="{AEFD783B-911F-4943-AA53-B97B7AF6E877}" presName="txShp" presStyleLbl="node1" presStyleIdx="5" presStyleCnt="9">
        <dgm:presLayoutVars>
          <dgm:bulletEnabled val="1"/>
        </dgm:presLayoutVars>
      </dgm:prSet>
      <dgm:spPr/>
    </dgm:pt>
    <dgm:pt modelId="{879F9D40-8AA9-4825-83E2-D372877DFF3B}" type="pres">
      <dgm:prSet presAssocID="{DA8840F0-ABD0-4DE9-9A56-F1932C939A62}" presName="spacing" presStyleCnt="0"/>
      <dgm:spPr/>
    </dgm:pt>
    <dgm:pt modelId="{73460695-1706-4F7F-9F2A-91D2C6A8F0CC}" type="pres">
      <dgm:prSet presAssocID="{037EC73B-43EB-468E-B3DF-E3BC75D554D9}" presName="composite" presStyleCnt="0"/>
      <dgm:spPr/>
    </dgm:pt>
    <dgm:pt modelId="{FDE74496-F5EF-4C52-8338-D36F49BBF53D}" type="pres">
      <dgm:prSet presAssocID="{037EC73B-43EB-468E-B3DF-E3BC75D554D9}" presName="imgShp" presStyleLbl="fgImgPlace1" presStyleIdx="6"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F463A7F4-D3B8-4412-B810-DE6BAF82F34D}" type="pres">
      <dgm:prSet presAssocID="{037EC73B-43EB-468E-B3DF-E3BC75D554D9}" presName="txShp" presStyleLbl="node1" presStyleIdx="6" presStyleCnt="9">
        <dgm:presLayoutVars>
          <dgm:bulletEnabled val="1"/>
        </dgm:presLayoutVars>
      </dgm:prSet>
      <dgm:spPr/>
    </dgm:pt>
    <dgm:pt modelId="{668BAF6C-BF7D-4896-ADC3-9C3665B44D6A}" type="pres">
      <dgm:prSet presAssocID="{21E78A67-8911-465E-BAD2-F00C3A374767}" presName="spacing" presStyleCnt="0"/>
      <dgm:spPr/>
    </dgm:pt>
    <dgm:pt modelId="{6405CB89-2CB3-4E29-8650-DFD51012FD82}" type="pres">
      <dgm:prSet presAssocID="{67415A7B-6B9F-4965-BA47-564223E4EB1A}" presName="composite" presStyleCnt="0"/>
      <dgm:spPr/>
    </dgm:pt>
    <dgm:pt modelId="{B246D0C8-F4B6-420F-8EF3-3356C2441B98}" type="pres">
      <dgm:prSet presAssocID="{67415A7B-6B9F-4965-BA47-564223E4EB1A}" presName="imgShp" presStyleLbl="fgImgPlace1" presStyleIdx="7"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3B14A740-B234-4DD4-B7E8-F583586D9059}" type="pres">
      <dgm:prSet presAssocID="{67415A7B-6B9F-4965-BA47-564223E4EB1A}" presName="txShp" presStyleLbl="node1" presStyleIdx="7" presStyleCnt="9">
        <dgm:presLayoutVars>
          <dgm:bulletEnabled val="1"/>
        </dgm:presLayoutVars>
      </dgm:prSet>
      <dgm:spPr/>
    </dgm:pt>
    <dgm:pt modelId="{85B1D0B1-4F04-4017-807D-6F2436EA2B2E}" type="pres">
      <dgm:prSet presAssocID="{C31EC605-777A-49D3-95A3-0D1FDA137FF5}" presName="spacing" presStyleCnt="0"/>
      <dgm:spPr/>
    </dgm:pt>
    <dgm:pt modelId="{5F35764D-9269-4B52-B0B9-AAC7F2B2A59B}" type="pres">
      <dgm:prSet presAssocID="{9B5F0F1E-3F17-42C1-9AF4-E3CA2AECEEFB}" presName="composite" presStyleCnt="0"/>
      <dgm:spPr/>
    </dgm:pt>
    <dgm:pt modelId="{BF550D96-192D-4F57-9986-38E62652392B}" type="pres">
      <dgm:prSet presAssocID="{9B5F0F1E-3F17-42C1-9AF4-E3CA2AECEEFB}" presName="imgShp" presStyleLbl="fgImgPlace1" presStyleIdx="8"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FAA4595E-7720-4BFB-98BE-DDFF236DAA5E}" type="pres">
      <dgm:prSet presAssocID="{9B5F0F1E-3F17-42C1-9AF4-E3CA2AECEEFB}" presName="txShp" presStyleLbl="node1" presStyleIdx="8" presStyleCnt="9">
        <dgm:presLayoutVars>
          <dgm:bulletEnabled val="1"/>
        </dgm:presLayoutVars>
      </dgm:prSet>
      <dgm:spPr/>
    </dgm:pt>
  </dgm:ptLst>
  <dgm:cxnLst>
    <dgm:cxn modelId="{F9FA8404-E5FE-4C21-9EC7-36B0B5A7F695}" type="presOf" srcId="{833802AF-6211-4773-809D-05D5CAD63314}" destId="{6FF6998F-A538-4A46-A94B-3401130A468B}" srcOrd="0" destOrd="0" presId="urn:microsoft.com/office/officeart/2005/8/layout/vList3"/>
    <dgm:cxn modelId="{9EC9E60C-0D30-4D2B-A8C0-8D651B2EF3F4}" type="presOf" srcId="{AEFD783B-911F-4943-AA53-B97B7AF6E877}" destId="{5C361774-05E7-40DE-8881-D0F20EDC7E8C}" srcOrd="0" destOrd="0" presId="urn:microsoft.com/office/officeart/2005/8/layout/vList3"/>
    <dgm:cxn modelId="{F030A01B-2C80-45B2-8448-313F3E7E5DD7}" srcId="{FC22F894-1131-498B-B64B-4B707C9A12D1}" destId="{8D933021-F555-4AB8-A4DA-DB4DB1660FCF}" srcOrd="0" destOrd="0" parTransId="{13C94A81-EC08-4D04-8DA8-DFE2983E1575}" sibTransId="{45295090-D813-4FEE-BBE3-20C956126AA0}"/>
    <dgm:cxn modelId="{851BE02C-746F-4295-AE97-3C0A4FCD2F39}" srcId="{FC22F894-1131-498B-B64B-4B707C9A12D1}" destId="{B36AA374-986A-4F29-B69D-37BDBA92608B}" srcOrd="4" destOrd="0" parTransId="{78BE3148-7C27-46DB-A1E2-38AC3F210C34}" sibTransId="{5785DFEF-75B7-4793-9643-A75C15D5411C}"/>
    <dgm:cxn modelId="{02B9BF38-DF4B-4D6A-B0D1-11A8DF96DD55}" type="presOf" srcId="{FC22F894-1131-498B-B64B-4B707C9A12D1}" destId="{F196201B-9E22-463C-BC57-9BB24F826126}" srcOrd="0" destOrd="0" presId="urn:microsoft.com/office/officeart/2005/8/layout/vList3"/>
    <dgm:cxn modelId="{6B731042-E97B-4341-846A-97FC303FA987}" srcId="{FC22F894-1131-498B-B64B-4B707C9A12D1}" destId="{7E0FFC05-4175-4B40-8704-42A51073BD30}" srcOrd="1" destOrd="0" parTransId="{7A7F8571-76F7-41D1-A235-D396E3EB5605}" sibTransId="{C1F8EB26-92FA-4BEA-A637-B7C465726E8A}"/>
    <dgm:cxn modelId="{36C33964-F502-476A-9502-41A55FE9C0BE}" type="presOf" srcId="{7E0FFC05-4175-4B40-8704-42A51073BD30}" destId="{18C8A0E0-6E5E-45F6-A712-1EFD76649705}" srcOrd="0" destOrd="0" presId="urn:microsoft.com/office/officeart/2005/8/layout/vList3"/>
    <dgm:cxn modelId="{88AA9849-5FBE-48F6-A2D6-B5C84B1A49C2}" srcId="{FC22F894-1131-498B-B64B-4B707C9A12D1}" destId="{833802AF-6211-4773-809D-05D5CAD63314}" srcOrd="3" destOrd="0" parTransId="{822C1928-4D41-43E5-8CE0-98A011700940}" sibTransId="{10B57FA1-4FF4-456E-9A24-B90D7A90BD1A}"/>
    <dgm:cxn modelId="{1872F249-CDF4-4D9A-893D-553967417E5E}" type="presOf" srcId="{037EC73B-43EB-468E-B3DF-E3BC75D554D9}" destId="{F463A7F4-D3B8-4412-B810-DE6BAF82F34D}" srcOrd="0" destOrd="0" presId="urn:microsoft.com/office/officeart/2005/8/layout/vList3"/>
    <dgm:cxn modelId="{471E154E-75AD-4AED-A9E4-1ABE9C2816AC}" srcId="{FC22F894-1131-498B-B64B-4B707C9A12D1}" destId="{67415A7B-6B9F-4965-BA47-564223E4EB1A}" srcOrd="7" destOrd="0" parTransId="{6BF110E5-61B2-45B0-A303-ECF9C83B5DDF}" sibTransId="{C31EC605-777A-49D3-95A3-0D1FDA137FF5}"/>
    <dgm:cxn modelId="{F6D4196F-8768-4896-B3DE-515262B00AE9}" srcId="{FC22F894-1131-498B-B64B-4B707C9A12D1}" destId="{037EC73B-43EB-468E-B3DF-E3BC75D554D9}" srcOrd="6" destOrd="0" parTransId="{9FDB8E91-4A1A-4046-A478-1F040D8350C2}" sibTransId="{21E78A67-8911-465E-BAD2-F00C3A374767}"/>
    <dgm:cxn modelId="{2FEF988F-87F4-4CF3-8D5B-20B897D5AB74}" srcId="{FC22F894-1131-498B-B64B-4B707C9A12D1}" destId="{9B5F0F1E-3F17-42C1-9AF4-E3CA2AECEEFB}" srcOrd="8" destOrd="0" parTransId="{5B0F26E8-BA15-4850-A740-285CA23EAF4A}" sibTransId="{A24A5AED-BDD1-412E-817D-AA51122DCF8F}"/>
    <dgm:cxn modelId="{AD16D5A9-19B5-4C97-8A05-2A76797BBA5F}" srcId="{FC22F894-1131-498B-B64B-4B707C9A12D1}" destId="{AEFD783B-911F-4943-AA53-B97B7AF6E877}" srcOrd="5" destOrd="0" parTransId="{31FA154A-A561-4EDB-8B91-26754769AE33}" sibTransId="{DA8840F0-ABD0-4DE9-9A56-F1932C939A62}"/>
    <dgm:cxn modelId="{5390C5CA-C01B-4F38-90C9-E6C1E2889F27}" type="presOf" srcId="{49FD5158-6696-4CDE-BB61-49F8658592D7}" destId="{E64BCC26-0E72-4E2F-8D16-EF4C30AFE9C6}" srcOrd="0" destOrd="0" presId="urn:microsoft.com/office/officeart/2005/8/layout/vList3"/>
    <dgm:cxn modelId="{40B8FEE3-D966-48CC-B7D6-9119D0A45E53}" srcId="{FC22F894-1131-498B-B64B-4B707C9A12D1}" destId="{49FD5158-6696-4CDE-BB61-49F8658592D7}" srcOrd="2" destOrd="0" parTransId="{51095783-8806-4FFD-82C5-8A9055F51A0F}" sibTransId="{6FF2D95F-3117-4A02-B470-BEB43EB5C7B6}"/>
    <dgm:cxn modelId="{173D55EB-1C79-4D79-92D0-F257EE3A469A}" type="presOf" srcId="{B36AA374-986A-4F29-B69D-37BDBA92608B}" destId="{D38C3E40-B368-4CBD-80E0-96EA446B2662}" srcOrd="0" destOrd="0" presId="urn:microsoft.com/office/officeart/2005/8/layout/vList3"/>
    <dgm:cxn modelId="{6036C4EE-55D9-45E4-8D56-FF2E0FCD507E}" type="presOf" srcId="{9B5F0F1E-3F17-42C1-9AF4-E3CA2AECEEFB}" destId="{FAA4595E-7720-4BFB-98BE-DDFF236DAA5E}" srcOrd="0" destOrd="0" presId="urn:microsoft.com/office/officeart/2005/8/layout/vList3"/>
    <dgm:cxn modelId="{574DD6F9-1107-415B-844B-8801DB7781FE}" type="presOf" srcId="{8D933021-F555-4AB8-A4DA-DB4DB1660FCF}" destId="{701B747A-1143-499B-9E01-1C092073FBBC}" srcOrd="0" destOrd="0" presId="urn:microsoft.com/office/officeart/2005/8/layout/vList3"/>
    <dgm:cxn modelId="{7102EBFC-B385-4E84-8FC9-5979683F47A8}" type="presOf" srcId="{67415A7B-6B9F-4965-BA47-564223E4EB1A}" destId="{3B14A740-B234-4DD4-B7E8-F583586D9059}" srcOrd="0" destOrd="0" presId="urn:microsoft.com/office/officeart/2005/8/layout/vList3"/>
    <dgm:cxn modelId="{1D675217-C970-4D1B-B7F2-52C27E2CCFC7}" type="presParOf" srcId="{F196201B-9E22-463C-BC57-9BB24F826126}" destId="{E84523EC-3D28-41BD-ABD6-6C2F33289C18}" srcOrd="0" destOrd="0" presId="urn:microsoft.com/office/officeart/2005/8/layout/vList3"/>
    <dgm:cxn modelId="{6D5E35B7-B9E6-4972-832A-8997F7F2AEAF}" type="presParOf" srcId="{E84523EC-3D28-41BD-ABD6-6C2F33289C18}" destId="{EFE6F717-D6D1-4DC9-B132-18AC418ED5EB}" srcOrd="0" destOrd="0" presId="urn:microsoft.com/office/officeart/2005/8/layout/vList3"/>
    <dgm:cxn modelId="{12201A46-AEDD-486B-87B7-3D470FB5E766}" type="presParOf" srcId="{E84523EC-3D28-41BD-ABD6-6C2F33289C18}" destId="{701B747A-1143-499B-9E01-1C092073FBBC}" srcOrd="1" destOrd="0" presId="urn:microsoft.com/office/officeart/2005/8/layout/vList3"/>
    <dgm:cxn modelId="{27A76321-464B-4AF4-A382-E18E7BF5DE13}" type="presParOf" srcId="{F196201B-9E22-463C-BC57-9BB24F826126}" destId="{875A37FC-A5E1-420C-966F-6640130C9933}" srcOrd="1" destOrd="0" presId="urn:microsoft.com/office/officeart/2005/8/layout/vList3"/>
    <dgm:cxn modelId="{AD563B68-EC10-4217-B24A-5715329F7C95}" type="presParOf" srcId="{F196201B-9E22-463C-BC57-9BB24F826126}" destId="{D72ABA84-0BD2-4A70-B2CE-25A6DD2F712B}" srcOrd="2" destOrd="0" presId="urn:microsoft.com/office/officeart/2005/8/layout/vList3"/>
    <dgm:cxn modelId="{02A94244-09EF-499A-9FDB-D3F9838CC956}" type="presParOf" srcId="{D72ABA84-0BD2-4A70-B2CE-25A6DD2F712B}" destId="{2170E82D-3002-4DE4-944F-BD91E05B824C}" srcOrd="0" destOrd="0" presId="urn:microsoft.com/office/officeart/2005/8/layout/vList3"/>
    <dgm:cxn modelId="{843B3858-6DAE-42BA-BE9B-4076BCE3E745}" type="presParOf" srcId="{D72ABA84-0BD2-4A70-B2CE-25A6DD2F712B}" destId="{18C8A0E0-6E5E-45F6-A712-1EFD76649705}" srcOrd="1" destOrd="0" presId="urn:microsoft.com/office/officeart/2005/8/layout/vList3"/>
    <dgm:cxn modelId="{E5E56BAE-352D-4049-9A66-FC032F94C979}" type="presParOf" srcId="{F196201B-9E22-463C-BC57-9BB24F826126}" destId="{FB059BDA-D25B-4AF0-8BB0-6D4BBC426DD2}" srcOrd="3" destOrd="0" presId="urn:microsoft.com/office/officeart/2005/8/layout/vList3"/>
    <dgm:cxn modelId="{0430C9BE-120C-4EAA-BFEB-E6CB32FE381A}" type="presParOf" srcId="{F196201B-9E22-463C-BC57-9BB24F826126}" destId="{35DE0928-99B9-43B2-B858-63A393685D89}" srcOrd="4" destOrd="0" presId="urn:microsoft.com/office/officeart/2005/8/layout/vList3"/>
    <dgm:cxn modelId="{D797CF74-08D3-4CDA-9211-B0C61B2DAF01}" type="presParOf" srcId="{35DE0928-99B9-43B2-B858-63A393685D89}" destId="{4EF661CC-1AF7-417A-9B76-ADAACB88F225}" srcOrd="0" destOrd="0" presId="urn:microsoft.com/office/officeart/2005/8/layout/vList3"/>
    <dgm:cxn modelId="{42B1B7C2-989D-4534-B127-2A9AD8B7C367}" type="presParOf" srcId="{35DE0928-99B9-43B2-B858-63A393685D89}" destId="{E64BCC26-0E72-4E2F-8D16-EF4C30AFE9C6}" srcOrd="1" destOrd="0" presId="urn:microsoft.com/office/officeart/2005/8/layout/vList3"/>
    <dgm:cxn modelId="{D61292AB-2F44-4CDF-839C-2360106953D1}" type="presParOf" srcId="{F196201B-9E22-463C-BC57-9BB24F826126}" destId="{A15D3DCB-F70C-4FBC-A98F-BDFF07A6A01F}" srcOrd="5" destOrd="0" presId="urn:microsoft.com/office/officeart/2005/8/layout/vList3"/>
    <dgm:cxn modelId="{A282E09C-ED38-4A50-8775-6E01B771DBC0}" type="presParOf" srcId="{F196201B-9E22-463C-BC57-9BB24F826126}" destId="{44AE5CAC-177C-44B3-967C-A1CCFCCD2A46}" srcOrd="6" destOrd="0" presId="urn:microsoft.com/office/officeart/2005/8/layout/vList3"/>
    <dgm:cxn modelId="{C50096E3-9719-4ED7-AC4B-C14C9601204A}" type="presParOf" srcId="{44AE5CAC-177C-44B3-967C-A1CCFCCD2A46}" destId="{E24D67F7-64E5-4B75-8F00-DEC2B4875345}" srcOrd="0" destOrd="0" presId="urn:microsoft.com/office/officeart/2005/8/layout/vList3"/>
    <dgm:cxn modelId="{E5ED3217-0FB6-43F4-8981-FED68545E96C}" type="presParOf" srcId="{44AE5CAC-177C-44B3-967C-A1CCFCCD2A46}" destId="{6FF6998F-A538-4A46-A94B-3401130A468B}" srcOrd="1" destOrd="0" presId="urn:microsoft.com/office/officeart/2005/8/layout/vList3"/>
    <dgm:cxn modelId="{15AF49E7-5DC7-4938-8D2C-5092466DC848}" type="presParOf" srcId="{F196201B-9E22-463C-BC57-9BB24F826126}" destId="{0032FAEA-C8FD-46C8-B6CB-2977DDD7C03D}" srcOrd="7" destOrd="0" presId="urn:microsoft.com/office/officeart/2005/8/layout/vList3"/>
    <dgm:cxn modelId="{1064C2C3-932F-4FE9-80FE-E06BBEC1E810}" type="presParOf" srcId="{F196201B-9E22-463C-BC57-9BB24F826126}" destId="{3325C859-054D-4B54-BDDB-E5C2E6C7A7AB}" srcOrd="8" destOrd="0" presId="urn:microsoft.com/office/officeart/2005/8/layout/vList3"/>
    <dgm:cxn modelId="{E7500271-F59C-4145-830C-B59B06111F35}" type="presParOf" srcId="{3325C859-054D-4B54-BDDB-E5C2E6C7A7AB}" destId="{68C1A0E4-DA44-4947-B9EE-8445EBA2AAFB}" srcOrd="0" destOrd="0" presId="urn:microsoft.com/office/officeart/2005/8/layout/vList3"/>
    <dgm:cxn modelId="{9D538941-F446-44A5-B59F-A3CDC5A55730}" type="presParOf" srcId="{3325C859-054D-4B54-BDDB-E5C2E6C7A7AB}" destId="{D38C3E40-B368-4CBD-80E0-96EA446B2662}" srcOrd="1" destOrd="0" presId="urn:microsoft.com/office/officeart/2005/8/layout/vList3"/>
    <dgm:cxn modelId="{BA9E29E7-B8FD-4C9C-A344-32A6F5ECBD68}" type="presParOf" srcId="{F196201B-9E22-463C-BC57-9BB24F826126}" destId="{C92BBE2E-3BAC-43D2-8735-AF383AB6C4C8}" srcOrd="9" destOrd="0" presId="urn:microsoft.com/office/officeart/2005/8/layout/vList3"/>
    <dgm:cxn modelId="{3FD2901C-7810-4FEE-A64E-A6552CFDB759}" type="presParOf" srcId="{F196201B-9E22-463C-BC57-9BB24F826126}" destId="{18E51D79-1C3F-4C6E-ACA4-54E877127B10}" srcOrd="10" destOrd="0" presId="urn:microsoft.com/office/officeart/2005/8/layout/vList3"/>
    <dgm:cxn modelId="{6DEBDF73-136D-4ABF-BBFC-CECE3E51B2A8}" type="presParOf" srcId="{18E51D79-1C3F-4C6E-ACA4-54E877127B10}" destId="{8F8D739C-8062-4CD9-95A5-F66104B11F0F}" srcOrd="0" destOrd="0" presId="urn:microsoft.com/office/officeart/2005/8/layout/vList3"/>
    <dgm:cxn modelId="{85CD603B-B190-4359-A522-EF787A8837E7}" type="presParOf" srcId="{18E51D79-1C3F-4C6E-ACA4-54E877127B10}" destId="{5C361774-05E7-40DE-8881-D0F20EDC7E8C}" srcOrd="1" destOrd="0" presId="urn:microsoft.com/office/officeart/2005/8/layout/vList3"/>
    <dgm:cxn modelId="{09D4E222-4C76-48E9-BBC5-838F36B174E1}" type="presParOf" srcId="{F196201B-9E22-463C-BC57-9BB24F826126}" destId="{879F9D40-8AA9-4825-83E2-D372877DFF3B}" srcOrd="11" destOrd="0" presId="urn:microsoft.com/office/officeart/2005/8/layout/vList3"/>
    <dgm:cxn modelId="{FE5A6F1A-6C34-4536-96C6-C9BE72609DA1}" type="presParOf" srcId="{F196201B-9E22-463C-BC57-9BB24F826126}" destId="{73460695-1706-4F7F-9F2A-91D2C6A8F0CC}" srcOrd="12" destOrd="0" presId="urn:microsoft.com/office/officeart/2005/8/layout/vList3"/>
    <dgm:cxn modelId="{547E66DC-E99D-41F3-8733-B2D70AECB9B7}" type="presParOf" srcId="{73460695-1706-4F7F-9F2A-91D2C6A8F0CC}" destId="{FDE74496-F5EF-4C52-8338-D36F49BBF53D}" srcOrd="0" destOrd="0" presId="urn:microsoft.com/office/officeart/2005/8/layout/vList3"/>
    <dgm:cxn modelId="{4FAA58EF-2B7C-4F46-AA19-58343EFC2195}" type="presParOf" srcId="{73460695-1706-4F7F-9F2A-91D2C6A8F0CC}" destId="{F463A7F4-D3B8-4412-B810-DE6BAF82F34D}" srcOrd="1" destOrd="0" presId="urn:microsoft.com/office/officeart/2005/8/layout/vList3"/>
    <dgm:cxn modelId="{B90E3D53-F892-4A16-AE03-40B238252BC1}" type="presParOf" srcId="{F196201B-9E22-463C-BC57-9BB24F826126}" destId="{668BAF6C-BF7D-4896-ADC3-9C3665B44D6A}" srcOrd="13" destOrd="0" presId="urn:microsoft.com/office/officeart/2005/8/layout/vList3"/>
    <dgm:cxn modelId="{612D906E-3788-4039-B387-9E8148C4AF8B}" type="presParOf" srcId="{F196201B-9E22-463C-BC57-9BB24F826126}" destId="{6405CB89-2CB3-4E29-8650-DFD51012FD82}" srcOrd="14" destOrd="0" presId="urn:microsoft.com/office/officeart/2005/8/layout/vList3"/>
    <dgm:cxn modelId="{D08D725B-A577-4BC9-8235-5167555333C0}" type="presParOf" srcId="{6405CB89-2CB3-4E29-8650-DFD51012FD82}" destId="{B246D0C8-F4B6-420F-8EF3-3356C2441B98}" srcOrd="0" destOrd="0" presId="urn:microsoft.com/office/officeart/2005/8/layout/vList3"/>
    <dgm:cxn modelId="{4314F3CF-6A8E-44E5-9C5A-6C93EB8DC7A8}" type="presParOf" srcId="{6405CB89-2CB3-4E29-8650-DFD51012FD82}" destId="{3B14A740-B234-4DD4-B7E8-F583586D9059}" srcOrd="1" destOrd="0" presId="urn:microsoft.com/office/officeart/2005/8/layout/vList3"/>
    <dgm:cxn modelId="{6CCC8575-7CBB-4542-A072-2EC1619B9D67}" type="presParOf" srcId="{F196201B-9E22-463C-BC57-9BB24F826126}" destId="{85B1D0B1-4F04-4017-807D-6F2436EA2B2E}" srcOrd="15" destOrd="0" presId="urn:microsoft.com/office/officeart/2005/8/layout/vList3"/>
    <dgm:cxn modelId="{102D8B15-D355-49B9-B9BD-FAA5533AD3D4}" type="presParOf" srcId="{F196201B-9E22-463C-BC57-9BB24F826126}" destId="{5F35764D-9269-4B52-B0B9-AAC7F2B2A59B}" srcOrd="16" destOrd="0" presId="urn:microsoft.com/office/officeart/2005/8/layout/vList3"/>
    <dgm:cxn modelId="{BDE91B25-1692-4CE6-877B-8179A2103BCF}" type="presParOf" srcId="{5F35764D-9269-4B52-B0B9-AAC7F2B2A59B}" destId="{BF550D96-192D-4F57-9986-38E62652392B}" srcOrd="0" destOrd="0" presId="urn:microsoft.com/office/officeart/2005/8/layout/vList3"/>
    <dgm:cxn modelId="{B35FE354-ED6C-4FCA-9E0F-5BB3276821E0}" type="presParOf" srcId="{5F35764D-9269-4B52-B0B9-AAC7F2B2A59B}" destId="{FAA4595E-7720-4BFB-98BE-DDFF236DAA5E}" srcOrd="1" destOrd="0" presId="urn:microsoft.com/office/officeart/2005/8/layout/vList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9907DEE-16FD-4B1E-B45C-A9C984D563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E5647-70BA-4E5A-A03B-DE4566D4107A}">
      <dgm:prSet custT="1"/>
      <dgm:spPr/>
      <dgm:t>
        <a:bodyPr/>
        <a:lstStyle/>
        <a:p>
          <a:pPr algn="ctr"/>
          <a:r>
            <a:rPr lang="fa-IR" sz="2800" dirty="0">
              <a:solidFill>
                <a:schemeClr val="tx1"/>
              </a:solidFill>
              <a:cs typeface="B Badr" panose="00000400000000000000" pitchFamily="2" charset="-78"/>
            </a:rPr>
            <a:t>تصاویر مربوط به پروژه سرمایه گذاری هتل ناهارخوران</a:t>
          </a:r>
          <a:endParaRPr lang="en-US" sz="2800" dirty="0">
            <a:solidFill>
              <a:schemeClr val="tx1"/>
            </a:solidFill>
            <a:cs typeface="B Badr" panose="00000400000000000000" pitchFamily="2" charset="-78"/>
          </a:endParaRPr>
        </a:p>
      </dgm:t>
    </dgm:pt>
    <dgm:pt modelId="{D3FB8002-F46D-479D-A754-1544E6FB7772}" type="parTrans" cxnId="{E43911F3-E2D4-4653-9069-4013BF2B3D7C}">
      <dgm:prSet/>
      <dgm:spPr/>
      <dgm:t>
        <a:bodyPr/>
        <a:lstStyle/>
        <a:p>
          <a:endParaRPr lang="en-US"/>
        </a:p>
      </dgm:t>
    </dgm:pt>
    <dgm:pt modelId="{5693CD6E-4E49-4683-97B6-033C546A5350}" type="sibTrans" cxnId="{E43911F3-E2D4-4653-9069-4013BF2B3D7C}">
      <dgm:prSet/>
      <dgm:spPr/>
      <dgm:t>
        <a:bodyPr/>
        <a:lstStyle/>
        <a:p>
          <a:endParaRPr lang="en-US"/>
        </a:p>
      </dgm:t>
    </dgm:pt>
    <dgm:pt modelId="{928FE93F-01DA-41E4-9A05-A2045C2A104A}" type="pres">
      <dgm:prSet presAssocID="{F9907DEE-16FD-4B1E-B45C-A9C984D563F5}" presName="linear" presStyleCnt="0">
        <dgm:presLayoutVars>
          <dgm:animLvl val="lvl"/>
          <dgm:resizeHandles val="exact"/>
        </dgm:presLayoutVars>
      </dgm:prSet>
      <dgm:spPr/>
    </dgm:pt>
    <dgm:pt modelId="{C0EE6D6D-8417-4568-8BBF-374AD7CB3445}" type="pres">
      <dgm:prSet presAssocID="{71DE5647-70BA-4E5A-A03B-DE4566D4107A}" presName="parentText" presStyleLbl="node1" presStyleIdx="0" presStyleCnt="1">
        <dgm:presLayoutVars>
          <dgm:chMax val="0"/>
          <dgm:bulletEnabled val="1"/>
        </dgm:presLayoutVars>
      </dgm:prSet>
      <dgm:spPr/>
    </dgm:pt>
  </dgm:ptLst>
  <dgm:cxnLst>
    <dgm:cxn modelId="{7AA73EA7-5C0D-45D9-83D3-0A286CC76953}" type="presOf" srcId="{F9907DEE-16FD-4B1E-B45C-A9C984D563F5}" destId="{928FE93F-01DA-41E4-9A05-A2045C2A104A}" srcOrd="0" destOrd="0" presId="urn:microsoft.com/office/officeart/2005/8/layout/vList2"/>
    <dgm:cxn modelId="{D1EB53C8-570C-4111-8546-5F81249103F9}" type="presOf" srcId="{71DE5647-70BA-4E5A-A03B-DE4566D4107A}" destId="{C0EE6D6D-8417-4568-8BBF-374AD7CB3445}" srcOrd="0" destOrd="0" presId="urn:microsoft.com/office/officeart/2005/8/layout/vList2"/>
    <dgm:cxn modelId="{E43911F3-E2D4-4653-9069-4013BF2B3D7C}" srcId="{F9907DEE-16FD-4B1E-B45C-A9C984D563F5}" destId="{71DE5647-70BA-4E5A-A03B-DE4566D4107A}" srcOrd="0" destOrd="0" parTransId="{D3FB8002-F46D-479D-A754-1544E6FB7772}" sibTransId="{5693CD6E-4E49-4683-97B6-033C546A5350}"/>
    <dgm:cxn modelId="{8BBC0B6F-F12B-4824-8B58-EECA46BBDA60}" type="presParOf" srcId="{928FE93F-01DA-41E4-9A05-A2045C2A104A}" destId="{C0EE6D6D-8417-4568-8BBF-374AD7CB34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447B822-1C59-4A13-A04A-5C02F7ADCAF7}">
      <dgm:prSet custT="1"/>
      <dgm:spPr/>
      <dgm:t>
        <a:bodyPr/>
        <a:lstStyle/>
        <a:p>
          <a:pPr algn="ctr" rtl="1"/>
          <a:r>
            <a:rPr lang="fa-IR" sz="2400" dirty="0">
              <a:solidFill>
                <a:schemeClr val="bg1"/>
              </a:solidFill>
              <a:cs typeface="B Titr" panose="00000700000000000000" pitchFamily="2" charset="-78"/>
            </a:rPr>
            <a:t>7-پروژه سرمایه گذاری رودکی</a:t>
          </a:r>
        </a:p>
        <a:p>
          <a:pPr algn="ctr" rtl="1"/>
          <a:endParaRPr lang="en-US" sz="2400" dirty="0">
            <a:solidFill>
              <a:schemeClr val="bg1"/>
            </a:solidFill>
            <a:cs typeface="B Titr" panose="00000700000000000000" pitchFamily="2" charset="-78"/>
          </a:endParaRPr>
        </a:p>
      </dgm:t>
    </dgm:pt>
    <dgm:pt modelId="{8545CDDC-E18B-4BAB-84DF-89801180EE1D}" type="parTrans" cxnId="{B7CD32D7-E23B-49D2-9F41-AF18B47B8750}">
      <dgm:prSet/>
      <dgm:spPr/>
      <dgm:t>
        <a:bodyPr/>
        <a:lstStyle/>
        <a:p>
          <a:endParaRPr lang="en-US"/>
        </a:p>
      </dgm:t>
    </dgm:pt>
    <dgm:pt modelId="{AC1881E0-4E51-4F07-80CA-2965FB5FE710}" type="sibTrans" cxnId="{B7CD32D7-E23B-49D2-9F41-AF18B47B8750}">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F319B14D-B56B-4CCF-B2F0-156EEE621431}" type="pres">
      <dgm:prSet presAssocID="{7447B822-1C59-4A13-A04A-5C02F7ADCAF7}" presName="parentText" presStyleLbl="node1" presStyleIdx="0" presStyleCnt="1" custScaleY="81499" custLinFactNeighborY="-9969">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B7CD32D7-E23B-49D2-9F41-AF18B47B8750}" srcId="{DCF3A1DE-BC24-4CA8-9C77-C09DAE13B7C1}" destId="{7447B822-1C59-4A13-A04A-5C02F7ADCAF7}" srcOrd="0" destOrd="0" parTransId="{8545CDDC-E18B-4BAB-84DF-89801180EE1D}" sibTransId="{AC1881E0-4E51-4F07-80CA-2965FB5FE710}"/>
    <dgm:cxn modelId="{165DC5ED-9B61-4129-AE09-E6686AEB2473}" type="presOf" srcId="{7447B822-1C59-4A13-A04A-5C02F7ADCAF7}" destId="{F319B14D-B56B-4CCF-B2F0-156EEE621431}" srcOrd="0" destOrd="0" presId="urn:microsoft.com/office/officeart/2005/8/layout/vList2"/>
    <dgm:cxn modelId="{323AD630-9884-4DBA-BB03-045AFBE69543}" type="presParOf" srcId="{063D37D9-0874-4D42-B18F-BE573F42F0CE}" destId="{F319B14D-B56B-4CCF-B2F0-156EEE62143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EB6813F-56D4-46AA-9595-3D5A25B0DDDE}"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5E02D453-8891-4AC1-A15D-00EFB3425957}">
      <dgm:prSet custT="1"/>
      <dgm:spPr/>
      <dgm:t>
        <a:bodyPr/>
        <a:lstStyle/>
        <a:p>
          <a:pPr algn="ctr" rtl="1"/>
          <a:r>
            <a:rPr lang="fa-IR" sz="3200" b="1" baseline="0" dirty="0">
              <a:solidFill>
                <a:schemeClr val="bg1"/>
              </a:solidFill>
              <a:cs typeface="B Lotus" panose="00000400000000000000" pitchFamily="2" charset="-78"/>
            </a:rPr>
            <a:t>نقشه </a:t>
          </a:r>
          <a:r>
            <a:rPr lang="en-US" sz="3200" b="1" baseline="0" dirty="0">
              <a:solidFill>
                <a:schemeClr val="bg1"/>
              </a:solidFill>
              <a:cs typeface="B Lotus" panose="00000400000000000000" pitchFamily="2" charset="-78"/>
            </a:rPr>
            <a:t>UTM</a:t>
          </a:r>
          <a:r>
            <a:rPr lang="fa-IR" sz="3200" b="1" baseline="0" dirty="0">
              <a:solidFill>
                <a:schemeClr val="bg1"/>
              </a:solidFill>
              <a:cs typeface="B Lotus" panose="00000400000000000000" pitchFamily="2" charset="-78"/>
            </a:rPr>
            <a:t> پروژه سرمایه گذاری رودکی</a:t>
          </a:r>
          <a:endParaRPr lang="en-US" sz="3200" b="1" dirty="0">
            <a:solidFill>
              <a:schemeClr val="bg1"/>
            </a:solidFill>
            <a:cs typeface="B Lotus" panose="00000400000000000000" pitchFamily="2" charset="-78"/>
          </a:endParaRPr>
        </a:p>
      </dgm:t>
    </dgm:pt>
    <dgm:pt modelId="{3F0D744A-92BE-438F-A9EA-9767121C9077}" type="parTrans" cxnId="{F5B49D87-AD15-4799-ABA6-C86164AFBB19}">
      <dgm:prSet/>
      <dgm:spPr/>
      <dgm:t>
        <a:bodyPr/>
        <a:lstStyle/>
        <a:p>
          <a:endParaRPr lang="en-US"/>
        </a:p>
      </dgm:t>
    </dgm:pt>
    <dgm:pt modelId="{AACE3071-C717-406B-998B-033D0A984DE9}" type="sibTrans" cxnId="{F5B49D87-AD15-4799-ABA6-C86164AFBB19}">
      <dgm:prSet/>
      <dgm:spPr/>
      <dgm:t>
        <a:bodyPr/>
        <a:lstStyle/>
        <a:p>
          <a:endParaRPr lang="en-US"/>
        </a:p>
      </dgm:t>
    </dgm:pt>
    <dgm:pt modelId="{A453B088-69BE-4129-9FF1-D9B76CEA16CA}" type="pres">
      <dgm:prSet presAssocID="{1EB6813F-56D4-46AA-9595-3D5A25B0DDDE}" presName="linear" presStyleCnt="0">
        <dgm:presLayoutVars>
          <dgm:animLvl val="lvl"/>
          <dgm:resizeHandles val="exact"/>
        </dgm:presLayoutVars>
      </dgm:prSet>
      <dgm:spPr/>
    </dgm:pt>
    <dgm:pt modelId="{B0742600-847B-484E-8F5B-B38FA563D856}" type="pres">
      <dgm:prSet presAssocID="{5E02D453-8891-4AC1-A15D-00EFB3425957}" presName="parentText" presStyleLbl="node1" presStyleIdx="0" presStyleCnt="1">
        <dgm:presLayoutVars>
          <dgm:chMax val="0"/>
          <dgm:bulletEnabled val="1"/>
        </dgm:presLayoutVars>
      </dgm:prSet>
      <dgm:spPr/>
    </dgm:pt>
  </dgm:ptLst>
  <dgm:cxnLst>
    <dgm:cxn modelId="{F5B49D87-AD15-4799-ABA6-C86164AFBB19}" srcId="{1EB6813F-56D4-46AA-9595-3D5A25B0DDDE}" destId="{5E02D453-8891-4AC1-A15D-00EFB3425957}" srcOrd="0" destOrd="0" parTransId="{3F0D744A-92BE-438F-A9EA-9767121C9077}" sibTransId="{AACE3071-C717-406B-998B-033D0A984DE9}"/>
    <dgm:cxn modelId="{0D8CAECD-F531-4E1F-AD16-362708DDD102}" type="presOf" srcId="{5E02D453-8891-4AC1-A15D-00EFB3425957}" destId="{B0742600-847B-484E-8F5B-B38FA563D856}" srcOrd="0" destOrd="0" presId="urn:microsoft.com/office/officeart/2005/8/layout/vList2"/>
    <dgm:cxn modelId="{28464CF8-CE94-4497-B492-20BA07879F21}" type="presOf" srcId="{1EB6813F-56D4-46AA-9595-3D5A25B0DDDE}" destId="{A453B088-69BE-4129-9FF1-D9B76CEA16CA}" srcOrd="0" destOrd="0" presId="urn:microsoft.com/office/officeart/2005/8/layout/vList2"/>
    <dgm:cxn modelId="{460A7659-BD40-4C91-A16A-539DF927F903}" type="presParOf" srcId="{A453B088-69BE-4129-9FF1-D9B76CEA16CA}" destId="{B0742600-847B-484E-8F5B-B38FA563D8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0B490F2-2357-43A2-A8A4-39C5EBD8143C}"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8ACA35CF-DA85-4C53-B876-A8C20B3594CD}">
      <dgm:prSet custT="1"/>
      <dgm:spPr/>
      <dgm:t>
        <a:bodyPr/>
        <a:lstStyle/>
        <a:p>
          <a:pPr algn="ctr" rtl="1"/>
          <a:r>
            <a:rPr lang="fa-IR" sz="3200" b="1" baseline="0" dirty="0">
              <a:solidFill>
                <a:schemeClr val="bg1"/>
              </a:solidFill>
              <a:cs typeface="B Lotus" panose="00000400000000000000" pitchFamily="2" charset="-78"/>
            </a:rPr>
            <a:t>مستندات مربوط به پروژه سرمایه گذاری رودکی</a:t>
          </a:r>
          <a:endParaRPr lang="en-US" sz="3200" b="1" dirty="0">
            <a:solidFill>
              <a:schemeClr val="bg1"/>
            </a:solidFill>
            <a:cs typeface="B Lotus" panose="00000400000000000000" pitchFamily="2" charset="-78"/>
          </a:endParaRPr>
        </a:p>
      </dgm:t>
    </dgm:pt>
    <dgm:pt modelId="{5053DCC9-9803-4023-AAE0-C2AD54FDD23A}" type="parTrans" cxnId="{302D81CC-2334-425F-9B05-0BA2109984E2}">
      <dgm:prSet/>
      <dgm:spPr/>
      <dgm:t>
        <a:bodyPr/>
        <a:lstStyle/>
        <a:p>
          <a:endParaRPr lang="en-US"/>
        </a:p>
      </dgm:t>
    </dgm:pt>
    <dgm:pt modelId="{26EC2CF5-010E-447F-AF75-4D37C57BF02E}" type="sibTrans" cxnId="{302D81CC-2334-425F-9B05-0BA2109984E2}">
      <dgm:prSet/>
      <dgm:spPr/>
      <dgm:t>
        <a:bodyPr/>
        <a:lstStyle/>
        <a:p>
          <a:endParaRPr lang="en-US"/>
        </a:p>
      </dgm:t>
    </dgm:pt>
    <dgm:pt modelId="{56F9571E-0F24-409C-A2EA-D648C610E87A}" type="pres">
      <dgm:prSet presAssocID="{90B490F2-2357-43A2-A8A4-39C5EBD8143C}" presName="linear" presStyleCnt="0">
        <dgm:presLayoutVars>
          <dgm:animLvl val="lvl"/>
          <dgm:resizeHandles val="exact"/>
        </dgm:presLayoutVars>
      </dgm:prSet>
      <dgm:spPr/>
    </dgm:pt>
    <dgm:pt modelId="{8528CA48-2484-45D4-ADF0-025ED26DD777}" type="pres">
      <dgm:prSet presAssocID="{8ACA35CF-DA85-4C53-B876-A8C20B3594CD}" presName="parentText" presStyleLbl="node1" presStyleIdx="0" presStyleCnt="1" custLinFactNeighborX="4136" custLinFactNeighborY="11650">
        <dgm:presLayoutVars>
          <dgm:chMax val="0"/>
          <dgm:bulletEnabled val="1"/>
        </dgm:presLayoutVars>
      </dgm:prSet>
      <dgm:spPr/>
    </dgm:pt>
  </dgm:ptLst>
  <dgm:cxnLst>
    <dgm:cxn modelId="{EE49284F-D19D-4BAF-A9E7-68CA6E09AB99}" type="presOf" srcId="{8ACA35CF-DA85-4C53-B876-A8C20B3594CD}" destId="{8528CA48-2484-45D4-ADF0-025ED26DD777}" srcOrd="0" destOrd="0" presId="urn:microsoft.com/office/officeart/2005/8/layout/vList2"/>
    <dgm:cxn modelId="{674F3A7B-41ED-406C-A819-1A2E427BED4C}" type="presOf" srcId="{90B490F2-2357-43A2-A8A4-39C5EBD8143C}" destId="{56F9571E-0F24-409C-A2EA-D648C610E87A}" srcOrd="0" destOrd="0" presId="urn:microsoft.com/office/officeart/2005/8/layout/vList2"/>
    <dgm:cxn modelId="{302D81CC-2334-425F-9B05-0BA2109984E2}" srcId="{90B490F2-2357-43A2-A8A4-39C5EBD8143C}" destId="{8ACA35CF-DA85-4C53-B876-A8C20B3594CD}" srcOrd="0" destOrd="0" parTransId="{5053DCC9-9803-4023-AAE0-C2AD54FDD23A}" sibTransId="{26EC2CF5-010E-447F-AF75-4D37C57BF02E}"/>
    <dgm:cxn modelId="{BF90413C-2984-4064-B08C-2C005734F451}" type="presParOf" srcId="{56F9571E-0F24-409C-A2EA-D648C610E87A}" destId="{8528CA48-2484-45D4-ADF0-025ED26DD77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439CA57-0545-4F41-9DD2-E5E0863D2566}"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32CE69E5-137B-4CC6-B61B-7028A3F6E4F8}">
      <dgm:prSet custT="1"/>
      <dgm:spPr/>
      <dgm:t>
        <a:bodyPr/>
        <a:lstStyle/>
        <a:p>
          <a:pPr algn="ctr"/>
          <a:r>
            <a:rPr lang="fa-IR" sz="3200" baseline="0" dirty="0">
              <a:solidFill>
                <a:schemeClr val="bg1"/>
              </a:solidFill>
              <a:cs typeface="B Jadid" panose="00000700000000000000" pitchFamily="2" charset="-78"/>
            </a:rPr>
            <a:t>مستندات مربوط به مصوبات کمیسیون ماده 5</a:t>
          </a:r>
          <a:endParaRPr lang="en-US" sz="3200" dirty="0">
            <a:solidFill>
              <a:schemeClr val="bg1"/>
            </a:solidFill>
            <a:cs typeface="B Jadid" panose="00000700000000000000" pitchFamily="2" charset="-78"/>
          </a:endParaRPr>
        </a:p>
      </dgm:t>
    </dgm:pt>
    <dgm:pt modelId="{133D446E-2828-44F5-8149-906BBECC2A1B}" type="parTrans" cxnId="{6CBAD38C-C6CE-46E2-B7CA-F4DCBDF36BFC}">
      <dgm:prSet/>
      <dgm:spPr/>
      <dgm:t>
        <a:bodyPr/>
        <a:lstStyle/>
        <a:p>
          <a:endParaRPr lang="en-US"/>
        </a:p>
      </dgm:t>
    </dgm:pt>
    <dgm:pt modelId="{04813424-E3A3-4565-A403-29B3A7365F1D}" type="sibTrans" cxnId="{6CBAD38C-C6CE-46E2-B7CA-F4DCBDF36BFC}">
      <dgm:prSet/>
      <dgm:spPr/>
      <dgm:t>
        <a:bodyPr/>
        <a:lstStyle/>
        <a:p>
          <a:endParaRPr lang="en-US"/>
        </a:p>
      </dgm:t>
    </dgm:pt>
    <dgm:pt modelId="{15AD8EE1-7480-49BA-8D57-BEDCA76880CE}" type="pres">
      <dgm:prSet presAssocID="{7439CA57-0545-4F41-9DD2-E5E0863D2566}" presName="linear" presStyleCnt="0">
        <dgm:presLayoutVars>
          <dgm:animLvl val="lvl"/>
          <dgm:resizeHandles val="exact"/>
        </dgm:presLayoutVars>
      </dgm:prSet>
      <dgm:spPr/>
    </dgm:pt>
    <dgm:pt modelId="{A3FE9A94-DC25-4CF6-A987-45715ECF6E2B}" type="pres">
      <dgm:prSet presAssocID="{32CE69E5-137B-4CC6-B61B-7028A3F6E4F8}" presName="parentText" presStyleLbl="node1" presStyleIdx="0" presStyleCnt="1" custLinFactNeighborX="6341" custLinFactNeighborY="-29">
        <dgm:presLayoutVars>
          <dgm:chMax val="0"/>
          <dgm:bulletEnabled val="1"/>
        </dgm:presLayoutVars>
      </dgm:prSet>
      <dgm:spPr/>
    </dgm:pt>
  </dgm:ptLst>
  <dgm:cxnLst>
    <dgm:cxn modelId="{B3F78F76-671E-4AE5-B001-4A5A566D7D86}" type="presOf" srcId="{7439CA57-0545-4F41-9DD2-E5E0863D2566}" destId="{15AD8EE1-7480-49BA-8D57-BEDCA76880CE}" srcOrd="0" destOrd="0" presId="urn:microsoft.com/office/officeart/2005/8/layout/vList2"/>
    <dgm:cxn modelId="{6CBAD38C-C6CE-46E2-B7CA-F4DCBDF36BFC}" srcId="{7439CA57-0545-4F41-9DD2-E5E0863D2566}" destId="{32CE69E5-137B-4CC6-B61B-7028A3F6E4F8}" srcOrd="0" destOrd="0" parTransId="{133D446E-2828-44F5-8149-906BBECC2A1B}" sibTransId="{04813424-E3A3-4565-A403-29B3A7365F1D}"/>
    <dgm:cxn modelId="{AD5F66CF-61C1-42D5-963C-11230C337540}" type="presOf" srcId="{32CE69E5-137B-4CC6-B61B-7028A3F6E4F8}" destId="{A3FE9A94-DC25-4CF6-A987-45715ECF6E2B}" srcOrd="0" destOrd="0" presId="urn:microsoft.com/office/officeart/2005/8/layout/vList2"/>
    <dgm:cxn modelId="{49D02BC4-0559-4498-99CA-CE97C44E8C06}" type="presParOf" srcId="{15AD8EE1-7480-49BA-8D57-BEDCA76880CE}" destId="{A3FE9A94-DC25-4CF6-A987-45715ECF6E2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a:solidFill>
          <a:srgbClr val="7030A0"/>
        </a:solidFill>
      </dgm:spPr>
      <dgm:t>
        <a:bodyPr/>
        <a:lstStyle/>
        <a:p>
          <a:pPr rtl="1"/>
          <a:r>
            <a:rPr lang="fa-IR" sz="1800" b="1" dirty="0">
              <a:solidFill>
                <a:schemeClr val="bg1"/>
              </a:solidFill>
              <a:cs typeface="B Badr" panose="00000400000000000000" pitchFamily="2" charset="-78"/>
            </a:rPr>
            <a:t>نقشه پروژه سرمایه گذاری رودکی</a:t>
          </a:r>
          <a:endParaRPr lang="en-US" sz="18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dgm:t>
        <a:bodyPr/>
        <a:lstStyle/>
        <a:p>
          <a:pPr rtl="1"/>
          <a:r>
            <a:rPr lang="fa-IR" sz="1800" b="1" dirty="0">
              <a:solidFill>
                <a:schemeClr val="bg1"/>
              </a:solidFill>
              <a:cs typeface="B Badr" panose="00000400000000000000" pitchFamily="2" charset="-78"/>
            </a:rPr>
            <a:t>تحلیل پروانه</a:t>
          </a:r>
          <a:endParaRPr lang="en-US" sz="18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24397CF-4100-41DC-85D0-057E64A192E8}"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8363416F-2B11-4849-9916-22F1BDC942FF}">
      <dgm:prSet custT="1"/>
      <dgm:spPr/>
      <dgm:t>
        <a:bodyPr/>
        <a:lstStyle/>
        <a:p>
          <a:pPr rtl="1"/>
          <a:r>
            <a:rPr lang="fa-IR" sz="2000" b="1" dirty="0">
              <a:solidFill>
                <a:schemeClr val="bg1"/>
              </a:solidFill>
              <a:cs typeface="B Lotus" panose="00000400000000000000" pitchFamily="2" charset="-78"/>
            </a:rPr>
            <a:t>تحلیل درآمدی</a:t>
          </a:r>
          <a:endParaRPr lang="en-US" sz="2000" dirty="0">
            <a:solidFill>
              <a:schemeClr val="bg1"/>
            </a:solidFill>
            <a:cs typeface="B Lotus" panose="00000400000000000000" pitchFamily="2" charset="-78"/>
          </a:endParaRPr>
        </a:p>
      </dgm:t>
    </dgm:pt>
    <dgm:pt modelId="{ECADD523-6AAD-40F2-BD96-CF494CBBDF30}" type="parTrans" cxnId="{6C98AD4F-6E43-4375-98DC-F42B4B0ADBAE}">
      <dgm:prSet/>
      <dgm:spPr/>
      <dgm:t>
        <a:bodyPr/>
        <a:lstStyle/>
        <a:p>
          <a:endParaRPr lang="en-US"/>
        </a:p>
      </dgm:t>
    </dgm:pt>
    <dgm:pt modelId="{C612EB69-F106-46FA-946E-F72629EA01AA}" type="sibTrans" cxnId="{6C98AD4F-6E43-4375-98DC-F42B4B0ADBAE}">
      <dgm:prSet/>
      <dgm:spPr/>
      <dgm:t>
        <a:bodyPr/>
        <a:lstStyle/>
        <a:p>
          <a:endParaRPr lang="en-US"/>
        </a:p>
      </dgm:t>
    </dgm:pt>
    <dgm:pt modelId="{E359A993-1F8C-4F62-9330-4FB7F7C4F803}" type="pres">
      <dgm:prSet presAssocID="{524397CF-4100-41DC-85D0-057E64A192E8}" presName="linear" presStyleCnt="0">
        <dgm:presLayoutVars>
          <dgm:animLvl val="lvl"/>
          <dgm:resizeHandles val="exact"/>
        </dgm:presLayoutVars>
      </dgm:prSet>
      <dgm:spPr/>
    </dgm:pt>
    <dgm:pt modelId="{120330C3-5245-420B-854D-158844837A27}" type="pres">
      <dgm:prSet presAssocID="{8363416F-2B11-4849-9916-22F1BDC942FF}" presName="parentText" presStyleLbl="node1" presStyleIdx="0" presStyleCnt="1">
        <dgm:presLayoutVars>
          <dgm:chMax val="0"/>
          <dgm:bulletEnabled val="1"/>
        </dgm:presLayoutVars>
      </dgm:prSet>
      <dgm:spPr/>
    </dgm:pt>
  </dgm:ptLst>
  <dgm:cxnLst>
    <dgm:cxn modelId="{8617F234-C6F8-4491-AFAA-1205F7B4B4E6}" type="presOf" srcId="{8363416F-2B11-4849-9916-22F1BDC942FF}" destId="{120330C3-5245-420B-854D-158844837A27}" srcOrd="0" destOrd="0" presId="urn:microsoft.com/office/officeart/2005/8/layout/vList2"/>
    <dgm:cxn modelId="{6C98AD4F-6E43-4375-98DC-F42B4B0ADBAE}" srcId="{524397CF-4100-41DC-85D0-057E64A192E8}" destId="{8363416F-2B11-4849-9916-22F1BDC942FF}" srcOrd="0" destOrd="0" parTransId="{ECADD523-6AAD-40F2-BD96-CF494CBBDF30}" sibTransId="{C612EB69-F106-46FA-946E-F72629EA01AA}"/>
    <dgm:cxn modelId="{6EC37753-C3A0-4951-B8B2-F67B45F89E6E}" type="presOf" srcId="{524397CF-4100-41DC-85D0-057E64A192E8}" destId="{E359A993-1F8C-4F62-9330-4FB7F7C4F803}" srcOrd="0" destOrd="0" presId="urn:microsoft.com/office/officeart/2005/8/layout/vList2"/>
    <dgm:cxn modelId="{7375B7C8-D17F-4C4E-BFDA-3209BC51E48D}" type="presParOf" srcId="{E359A993-1F8C-4F62-9330-4FB7F7C4F803}" destId="{120330C3-5245-420B-854D-158844837A2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dgm:t>
        <a:bodyPr/>
        <a:lstStyle/>
        <a:p>
          <a:pPr rtl="1"/>
          <a:r>
            <a:rPr lang="fa-IR" sz="2400" b="1" dirty="0">
              <a:solidFill>
                <a:schemeClr val="bg1"/>
              </a:solidFill>
              <a:cs typeface="B Badr" panose="00000400000000000000" pitchFamily="2" charset="-78"/>
            </a:rPr>
            <a:t>عکس هوایی پروژه سرمایه گذاری رودکی</a:t>
          </a:r>
          <a:endParaRPr lang="en-US" sz="24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447B822-1C59-4A13-A04A-5C02F7ADCAF7}">
      <dgm:prSet custT="1"/>
      <dgm:spPr/>
      <dgm:t>
        <a:bodyPr/>
        <a:lstStyle/>
        <a:p>
          <a:pPr algn="ctr" rtl="1"/>
          <a:r>
            <a:rPr lang="fa-IR" sz="2400" dirty="0">
              <a:solidFill>
                <a:schemeClr val="bg1"/>
              </a:solidFill>
              <a:cs typeface="B Titr" panose="00000700000000000000" pitchFamily="2" charset="-78"/>
            </a:rPr>
            <a:t>8- پروژه سرمایه گذاری سیدین</a:t>
          </a:r>
        </a:p>
        <a:p>
          <a:pPr algn="ctr" rtl="1"/>
          <a:endParaRPr lang="en-US" sz="2400" dirty="0">
            <a:solidFill>
              <a:schemeClr val="bg1"/>
            </a:solidFill>
            <a:cs typeface="B Titr" panose="00000700000000000000" pitchFamily="2" charset="-78"/>
          </a:endParaRPr>
        </a:p>
      </dgm:t>
    </dgm:pt>
    <dgm:pt modelId="{8545CDDC-E18B-4BAB-84DF-89801180EE1D}" type="parTrans" cxnId="{B7CD32D7-E23B-49D2-9F41-AF18B47B8750}">
      <dgm:prSet/>
      <dgm:spPr/>
      <dgm:t>
        <a:bodyPr/>
        <a:lstStyle/>
        <a:p>
          <a:endParaRPr lang="en-US"/>
        </a:p>
      </dgm:t>
    </dgm:pt>
    <dgm:pt modelId="{AC1881E0-4E51-4F07-80CA-2965FB5FE710}" type="sibTrans" cxnId="{B7CD32D7-E23B-49D2-9F41-AF18B47B8750}">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F319B14D-B56B-4CCF-B2F0-156EEE621431}" type="pres">
      <dgm:prSet presAssocID="{7447B822-1C59-4A13-A04A-5C02F7ADCAF7}" presName="parentText" presStyleLbl="node1" presStyleIdx="0" presStyleCnt="1" custScaleY="81499" custLinFactNeighborY="-9969">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B7CD32D7-E23B-49D2-9F41-AF18B47B8750}" srcId="{DCF3A1DE-BC24-4CA8-9C77-C09DAE13B7C1}" destId="{7447B822-1C59-4A13-A04A-5C02F7ADCAF7}" srcOrd="0" destOrd="0" parTransId="{8545CDDC-E18B-4BAB-84DF-89801180EE1D}" sibTransId="{AC1881E0-4E51-4F07-80CA-2965FB5FE710}"/>
    <dgm:cxn modelId="{165DC5ED-9B61-4129-AE09-E6686AEB2473}" type="presOf" srcId="{7447B822-1C59-4A13-A04A-5C02F7ADCAF7}" destId="{F319B14D-B56B-4CCF-B2F0-156EEE621431}" srcOrd="0" destOrd="0" presId="urn:microsoft.com/office/officeart/2005/8/layout/vList2"/>
    <dgm:cxn modelId="{323AD630-9884-4DBA-BB03-045AFBE69543}" type="presParOf" srcId="{063D37D9-0874-4D42-B18F-BE573F42F0CE}" destId="{F319B14D-B56B-4CCF-B2F0-156EEE62143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00F8E1-44CC-4C73-81D8-8D2A6EE93C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FF33D596-999C-48C2-9C4C-CFE95D2E07C1}">
      <dgm:prSet custT="1"/>
      <dgm:spPr/>
      <dgm:t>
        <a:bodyPr/>
        <a:lstStyle/>
        <a:p>
          <a:pPr algn="ctr"/>
          <a:r>
            <a:rPr lang="fa-IR" sz="1600" dirty="0">
              <a:solidFill>
                <a:schemeClr val="tx1"/>
              </a:solidFill>
              <a:cs typeface="B Titr" panose="00000700000000000000" pitchFamily="2" charset="-78"/>
            </a:rPr>
            <a:t>بسم الله الرحمن الرحیم</a:t>
          </a:r>
          <a:endParaRPr lang="en-US" sz="1600" dirty="0">
            <a:solidFill>
              <a:schemeClr val="tx1"/>
            </a:solidFill>
            <a:cs typeface="B Titr" panose="00000700000000000000" pitchFamily="2" charset="-78"/>
          </a:endParaRPr>
        </a:p>
      </dgm:t>
    </dgm:pt>
    <dgm:pt modelId="{240D4430-494C-4E4D-9A1A-9E7635C549CE}" type="parTrans" cxnId="{9857B8A2-DD57-4451-B571-202ACC87793A}">
      <dgm:prSet/>
      <dgm:spPr/>
      <dgm:t>
        <a:bodyPr/>
        <a:lstStyle/>
        <a:p>
          <a:endParaRPr lang="en-US"/>
        </a:p>
      </dgm:t>
    </dgm:pt>
    <dgm:pt modelId="{EF9BD340-76E7-454B-9545-5AF26B001710}" type="sibTrans" cxnId="{9857B8A2-DD57-4451-B571-202ACC87793A}">
      <dgm:prSet/>
      <dgm:spPr/>
      <dgm:t>
        <a:bodyPr/>
        <a:lstStyle/>
        <a:p>
          <a:endParaRPr lang="en-US"/>
        </a:p>
      </dgm:t>
    </dgm:pt>
    <dgm:pt modelId="{4980FD32-305A-43BB-BB24-9C34C81B28D9}" type="pres">
      <dgm:prSet presAssocID="{8700F8E1-44CC-4C73-81D8-8D2A6EE93C93}" presName="linear" presStyleCnt="0">
        <dgm:presLayoutVars>
          <dgm:animLvl val="lvl"/>
          <dgm:resizeHandles val="exact"/>
        </dgm:presLayoutVars>
      </dgm:prSet>
      <dgm:spPr/>
    </dgm:pt>
    <dgm:pt modelId="{0ABFE34B-E018-4B4C-8C4E-623AB3F9202D}" type="pres">
      <dgm:prSet presAssocID="{FF33D596-999C-48C2-9C4C-CFE95D2E07C1}" presName="parentText" presStyleLbl="node1" presStyleIdx="0" presStyleCnt="1" custLinFactNeighborX="-4538" custLinFactNeighborY="-3969">
        <dgm:presLayoutVars>
          <dgm:chMax val="0"/>
          <dgm:bulletEnabled val="1"/>
        </dgm:presLayoutVars>
      </dgm:prSet>
      <dgm:spPr/>
    </dgm:pt>
  </dgm:ptLst>
  <dgm:cxnLst>
    <dgm:cxn modelId="{13715D24-6BBB-4E6C-9E65-1C88AAB1E238}" type="presOf" srcId="{8700F8E1-44CC-4C73-81D8-8D2A6EE93C93}" destId="{4980FD32-305A-43BB-BB24-9C34C81B28D9}" srcOrd="0" destOrd="0" presId="urn:microsoft.com/office/officeart/2005/8/layout/vList2"/>
    <dgm:cxn modelId="{9857B8A2-DD57-4451-B571-202ACC87793A}" srcId="{8700F8E1-44CC-4C73-81D8-8D2A6EE93C93}" destId="{FF33D596-999C-48C2-9C4C-CFE95D2E07C1}" srcOrd="0" destOrd="0" parTransId="{240D4430-494C-4E4D-9A1A-9E7635C549CE}" sibTransId="{EF9BD340-76E7-454B-9545-5AF26B001710}"/>
    <dgm:cxn modelId="{939A3BF4-768F-4CE4-9382-1BBE9771B048}" type="presOf" srcId="{FF33D596-999C-48C2-9C4C-CFE95D2E07C1}" destId="{0ABFE34B-E018-4B4C-8C4E-623AB3F9202D}" srcOrd="0" destOrd="0" presId="urn:microsoft.com/office/officeart/2005/8/layout/vList2"/>
    <dgm:cxn modelId="{8429CACE-7BAB-4947-8E27-6DE0993EBCD7}" type="presParOf" srcId="{4980FD32-305A-43BB-BB24-9C34C81B28D9}" destId="{0ABFE34B-E018-4B4C-8C4E-623AB3F9202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F68194-B89F-4975-9653-34426322172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0CE3EE05-4B4D-441C-8763-DBD161010A01}">
      <dgm:prSet/>
      <dgm:spPr/>
      <dgm:t>
        <a:bodyPr/>
        <a:lstStyle/>
        <a:p>
          <a:pPr algn="ctr" rtl="1"/>
          <a:r>
            <a:rPr lang="fa-IR" b="1" baseline="0" dirty="0">
              <a:cs typeface="B Jadid" panose="00000700000000000000" pitchFamily="2" charset="-78"/>
            </a:rPr>
            <a:t>نقشه </a:t>
          </a:r>
          <a:r>
            <a:rPr lang="en-US" b="1" baseline="0" dirty="0">
              <a:cs typeface="B Jadid" panose="00000700000000000000" pitchFamily="2" charset="-78"/>
            </a:rPr>
            <a:t>UTM</a:t>
          </a:r>
          <a:r>
            <a:rPr lang="fa-IR" b="1" baseline="0" dirty="0">
              <a:cs typeface="B Jadid" panose="00000700000000000000" pitchFamily="2" charset="-78"/>
            </a:rPr>
            <a:t> پروژه سرمایه گذاری سیدین</a:t>
          </a:r>
          <a:endParaRPr lang="en-US" b="1" dirty="0">
            <a:cs typeface="B Jadid" panose="00000700000000000000" pitchFamily="2" charset="-78"/>
          </a:endParaRPr>
        </a:p>
      </dgm:t>
    </dgm:pt>
    <dgm:pt modelId="{C5362DF7-6202-4D2A-8754-CB4DD6EC1E5F}" type="parTrans" cxnId="{76497F35-E406-417A-A2AB-342FB62168ED}">
      <dgm:prSet/>
      <dgm:spPr/>
      <dgm:t>
        <a:bodyPr/>
        <a:lstStyle/>
        <a:p>
          <a:endParaRPr lang="en-US"/>
        </a:p>
      </dgm:t>
    </dgm:pt>
    <dgm:pt modelId="{D83B9993-FC61-444E-A1A0-10F7FE36A5A2}" type="sibTrans" cxnId="{76497F35-E406-417A-A2AB-342FB62168ED}">
      <dgm:prSet/>
      <dgm:spPr/>
      <dgm:t>
        <a:bodyPr/>
        <a:lstStyle/>
        <a:p>
          <a:endParaRPr lang="en-US"/>
        </a:p>
      </dgm:t>
    </dgm:pt>
    <dgm:pt modelId="{B6AFE656-6548-4C3A-A24B-D8FEAF52DD80}" type="pres">
      <dgm:prSet presAssocID="{C3F68194-B89F-4975-9653-344263221725}" presName="linear" presStyleCnt="0">
        <dgm:presLayoutVars>
          <dgm:animLvl val="lvl"/>
          <dgm:resizeHandles val="exact"/>
        </dgm:presLayoutVars>
      </dgm:prSet>
      <dgm:spPr/>
    </dgm:pt>
    <dgm:pt modelId="{8EADA88B-748F-4458-8150-213FA6763B60}" type="pres">
      <dgm:prSet presAssocID="{0CE3EE05-4B4D-441C-8763-DBD161010A01}" presName="parentText" presStyleLbl="node1" presStyleIdx="0" presStyleCnt="1" custLinFactNeighborX="1739" custLinFactNeighborY="-1001">
        <dgm:presLayoutVars>
          <dgm:chMax val="0"/>
          <dgm:bulletEnabled val="1"/>
        </dgm:presLayoutVars>
      </dgm:prSet>
      <dgm:spPr/>
    </dgm:pt>
  </dgm:ptLst>
  <dgm:cxnLst>
    <dgm:cxn modelId="{76497F35-E406-417A-A2AB-342FB62168ED}" srcId="{C3F68194-B89F-4975-9653-344263221725}" destId="{0CE3EE05-4B4D-441C-8763-DBD161010A01}" srcOrd="0" destOrd="0" parTransId="{C5362DF7-6202-4D2A-8754-CB4DD6EC1E5F}" sibTransId="{D83B9993-FC61-444E-A1A0-10F7FE36A5A2}"/>
    <dgm:cxn modelId="{E520DF9A-8126-47AB-8070-65DF83451876}" type="presOf" srcId="{0CE3EE05-4B4D-441C-8763-DBD161010A01}" destId="{8EADA88B-748F-4458-8150-213FA6763B60}" srcOrd="0" destOrd="0" presId="urn:microsoft.com/office/officeart/2005/8/layout/vList2"/>
    <dgm:cxn modelId="{968448D5-45F3-4272-9AF9-AAF6AB43FB0B}" type="presOf" srcId="{C3F68194-B89F-4975-9653-344263221725}" destId="{B6AFE656-6548-4C3A-A24B-D8FEAF52DD80}" srcOrd="0" destOrd="0" presId="urn:microsoft.com/office/officeart/2005/8/layout/vList2"/>
    <dgm:cxn modelId="{96D3B926-82B7-4387-8CA9-D98E2F030036}" type="presParOf" srcId="{B6AFE656-6548-4C3A-A24B-D8FEAF52DD80}" destId="{8EADA88B-748F-4458-8150-213FA6763B6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a:solidFill>
          <a:srgbClr val="00B050"/>
        </a:solidFill>
      </dgm:spPr>
      <dgm:t>
        <a:bodyPr/>
        <a:lstStyle/>
        <a:p>
          <a:pPr rtl="1"/>
          <a:r>
            <a:rPr lang="fa-IR" sz="1800" b="1" dirty="0">
              <a:solidFill>
                <a:schemeClr val="bg1"/>
              </a:solidFill>
              <a:cs typeface="B Badr" panose="00000400000000000000" pitchFamily="2" charset="-78"/>
            </a:rPr>
            <a:t>ضوابط تعیین شده از سوی معاونت شهرسازی</a:t>
          </a:r>
          <a:endParaRPr lang="en-US" sz="1800" dirty="0">
            <a:solidFill>
              <a:schemeClr val="bg1"/>
            </a:solidFill>
            <a:cs typeface="B Badr" panose="00000400000000000000" pitchFamily="2" charset="-78"/>
          </a:endParaRPr>
        </a:p>
      </dgm:t>
    </dgm:pt>
    <dgm:pt modelId="{31FEF58C-86A6-48DE-A420-68CC8EDD29C4}" type="parTrans" cxnId="{66096B29-2D3D-4C73-BF10-0C3CCED47178}">
      <dgm:prSet/>
      <dgm:spPr/>
      <dgm:t>
        <a:bodyPr/>
        <a:lstStyle/>
        <a:p>
          <a:endParaRPr lang="en-US"/>
        </a:p>
      </dgm:t>
    </dgm:pt>
    <dgm:pt modelId="{9DF1872C-E3A1-47FC-ADDB-DCE947849E36}" type="sibTrans" cxnId="{66096B29-2D3D-4C73-BF10-0C3CCED47178}">
      <dgm:prSet/>
      <dgm:spPr/>
      <dgm:t>
        <a:bodyPr/>
        <a:lstStyle/>
        <a:p>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custLinFactNeighborY="-28800">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9907DEE-16FD-4B1E-B45C-A9C984D563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E5647-70BA-4E5A-A03B-DE4566D4107A}">
      <dgm:prSet custT="1"/>
      <dgm:spPr/>
      <dgm:t>
        <a:bodyPr/>
        <a:lstStyle/>
        <a:p>
          <a:pPr algn="ctr"/>
          <a:r>
            <a:rPr lang="fa-IR" sz="2800" dirty="0">
              <a:solidFill>
                <a:schemeClr val="tx1"/>
              </a:solidFill>
              <a:cs typeface="B Badr" panose="00000400000000000000" pitchFamily="2" charset="-78"/>
            </a:rPr>
            <a:t>تصاویر مربوط به پروژه سرمایه گذاری سیدین</a:t>
          </a:r>
          <a:endParaRPr lang="en-US" sz="2800" dirty="0">
            <a:solidFill>
              <a:schemeClr val="tx1"/>
            </a:solidFill>
            <a:cs typeface="B Badr" panose="00000400000000000000" pitchFamily="2" charset="-78"/>
          </a:endParaRPr>
        </a:p>
      </dgm:t>
    </dgm:pt>
    <dgm:pt modelId="{D3FB8002-F46D-479D-A754-1544E6FB7772}" type="parTrans" cxnId="{E43911F3-E2D4-4653-9069-4013BF2B3D7C}">
      <dgm:prSet/>
      <dgm:spPr/>
      <dgm:t>
        <a:bodyPr/>
        <a:lstStyle/>
        <a:p>
          <a:endParaRPr lang="en-US"/>
        </a:p>
      </dgm:t>
    </dgm:pt>
    <dgm:pt modelId="{5693CD6E-4E49-4683-97B6-033C546A5350}" type="sibTrans" cxnId="{E43911F3-E2D4-4653-9069-4013BF2B3D7C}">
      <dgm:prSet/>
      <dgm:spPr/>
      <dgm:t>
        <a:bodyPr/>
        <a:lstStyle/>
        <a:p>
          <a:endParaRPr lang="en-US"/>
        </a:p>
      </dgm:t>
    </dgm:pt>
    <dgm:pt modelId="{928FE93F-01DA-41E4-9A05-A2045C2A104A}" type="pres">
      <dgm:prSet presAssocID="{F9907DEE-16FD-4B1E-B45C-A9C984D563F5}" presName="linear" presStyleCnt="0">
        <dgm:presLayoutVars>
          <dgm:animLvl val="lvl"/>
          <dgm:resizeHandles val="exact"/>
        </dgm:presLayoutVars>
      </dgm:prSet>
      <dgm:spPr/>
    </dgm:pt>
    <dgm:pt modelId="{C0EE6D6D-8417-4568-8BBF-374AD7CB3445}" type="pres">
      <dgm:prSet presAssocID="{71DE5647-70BA-4E5A-A03B-DE4566D4107A}" presName="parentText" presStyleLbl="node1" presStyleIdx="0" presStyleCnt="1">
        <dgm:presLayoutVars>
          <dgm:chMax val="0"/>
          <dgm:bulletEnabled val="1"/>
        </dgm:presLayoutVars>
      </dgm:prSet>
      <dgm:spPr/>
    </dgm:pt>
  </dgm:ptLst>
  <dgm:cxnLst>
    <dgm:cxn modelId="{7AA73EA7-5C0D-45D9-83D3-0A286CC76953}" type="presOf" srcId="{F9907DEE-16FD-4B1E-B45C-A9C984D563F5}" destId="{928FE93F-01DA-41E4-9A05-A2045C2A104A}" srcOrd="0" destOrd="0" presId="urn:microsoft.com/office/officeart/2005/8/layout/vList2"/>
    <dgm:cxn modelId="{D1EB53C8-570C-4111-8546-5F81249103F9}" type="presOf" srcId="{71DE5647-70BA-4E5A-A03B-DE4566D4107A}" destId="{C0EE6D6D-8417-4568-8BBF-374AD7CB3445}" srcOrd="0" destOrd="0" presId="urn:microsoft.com/office/officeart/2005/8/layout/vList2"/>
    <dgm:cxn modelId="{E43911F3-E2D4-4653-9069-4013BF2B3D7C}" srcId="{F9907DEE-16FD-4B1E-B45C-A9C984D563F5}" destId="{71DE5647-70BA-4E5A-A03B-DE4566D4107A}" srcOrd="0" destOrd="0" parTransId="{D3FB8002-F46D-479D-A754-1544E6FB7772}" sibTransId="{5693CD6E-4E49-4683-97B6-033C546A5350}"/>
    <dgm:cxn modelId="{8BBC0B6F-F12B-4824-8B58-EECA46BBDA60}" type="presParOf" srcId="{928FE93F-01DA-41E4-9A05-A2045C2A104A}" destId="{C0EE6D6D-8417-4568-8BBF-374AD7CB34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554E85-2229-4707-B937-E3BC3F7D7AD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A9282524-ECF3-41A6-BE5C-6EFFC9D2EE03}">
      <dgm:prSet custT="1"/>
      <dgm:spPr/>
      <dgm:t>
        <a:bodyPr/>
        <a:lstStyle/>
        <a:p>
          <a:pPr algn="ctr"/>
          <a:r>
            <a:rPr lang="fa-IR" sz="2400" b="1" baseline="0" dirty="0">
              <a:solidFill>
                <a:schemeClr val="bg1"/>
              </a:solidFill>
              <a:cs typeface="B Badr" panose="00000400000000000000" pitchFamily="2" charset="-78"/>
            </a:rPr>
            <a:t>معرفی فرصت های سرمایه گذاری</a:t>
          </a:r>
          <a:endParaRPr lang="en-US" sz="2400" dirty="0">
            <a:solidFill>
              <a:schemeClr val="bg1"/>
            </a:solidFill>
            <a:cs typeface="B Badr" panose="00000400000000000000" pitchFamily="2" charset="-78"/>
          </a:endParaRPr>
        </a:p>
      </dgm:t>
    </dgm:pt>
    <dgm:pt modelId="{85E98AE7-1B82-4C4B-B7E2-B7C0FF4C94D6}" type="parTrans" cxnId="{63230321-5236-4A93-915E-86251B170346}">
      <dgm:prSet/>
      <dgm:spPr/>
      <dgm:t>
        <a:bodyPr/>
        <a:lstStyle/>
        <a:p>
          <a:endParaRPr lang="en-US"/>
        </a:p>
      </dgm:t>
    </dgm:pt>
    <dgm:pt modelId="{F8BF0E17-B2AC-4C9A-B987-526A4677A099}" type="sibTrans" cxnId="{63230321-5236-4A93-915E-86251B170346}">
      <dgm:prSet/>
      <dgm:spPr/>
      <dgm:t>
        <a:bodyPr/>
        <a:lstStyle/>
        <a:p>
          <a:endParaRPr lang="en-US"/>
        </a:p>
      </dgm:t>
    </dgm:pt>
    <dgm:pt modelId="{24D182B3-E7BD-4BBA-BF64-C06C680D1D74}" type="pres">
      <dgm:prSet presAssocID="{AC554E85-2229-4707-B937-E3BC3F7D7ADB}" presName="linear" presStyleCnt="0">
        <dgm:presLayoutVars>
          <dgm:animLvl val="lvl"/>
          <dgm:resizeHandles val="exact"/>
        </dgm:presLayoutVars>
      </dgm:prSet>
      <dgm:spPr/>
    </dgm:pt>
    <dgm:pt modelId="{B884CDB4-1BD5-45BF-A633-CD15481FAA5F}" type="pres">
      <dgm:prSet presAssocID="{A9282524-ECF3-41A6-BE5C-6EFFC9D2EE03}" presName="parentText" presStyleLbl="node1" presStyleIdx="0" presStyleCnt="1" custLinFactNeighborX="-33396" custLinFactNeighborY="21188">
        <dgm:presLayoutVars>
          <dgm:chMax val="0"/>
          <dgm:bulletEnabled val="1"/>
        </dgm:presLayoutVars>
      </dgm:prSet>
      <dgm:spPr/>
    </dgm:pt>
  </dgm:ptLst>
  <dgm:cxnLst>
    <dgm:cxn modelId="{63230321-5236-4A93-915E-86251B170346}" srcId="{AC554E85-2229-4707-B937-E3BC3F7D7ADB}" destId="{A9282524-ECF3-41A6-BE5C-6EFFC9D2EE03}" srcOrd="0" destOrd="0" parTransId="{85E98AE7-1B82-4C4B-B7E2-B7C0FF4C94D6}" sibTransId="{F8BF0E17-B2AC-4C9A-B987-526A4677A099}"/>
    <dgm:cxn modelId="{00CE4D2A-DD0B-424F-90CA-EF31798A1E15}" type="presOf" srcId="{AC554E85-2229-4707-B937-E3BC3F7D7ADB}" destId="{24D182B3-E7BD-4BBA-BF64-C06C680D1D74}" srcOrd="0" destOrd="0" presId="urn:microsoft.com/office/officeart/2005/8/layout/vList2"/>
    <dgm:cxn modelId="{112AB787-FCEC-46D2-A5F2-1A2211E1C1AC}" type="presOf" srcId="{A9282524-ECF3-41A6-BE5C-6EFFC9D2EE03}" destId="{B884CDB4-1BD5-45BF-A633-CD15481FAA5F}" srcOrd="0" destOrd="0" presId="urn:microsoft.com/office/officeart/2005/8/layout/vList2"/>
    <dgm:cxn modelId="{E51517D3-94FF-4A80-BB26-7D2A99838322}" type="presParOf" srcId="{24D182B3-E7BD-4BBA-BF64-C06C680D1D74}" destId="{B884CDB4-1BD5-45BF-A633-CD15481FAA5F}"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F3A1DE-BC24-4CA8-9C77-C09DAE13B7C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AF4BB976-0132-42B9-9501-E8EF5A267289}">
      <dgm:prSet custT="1"/>
      <dgm:spPr>
        <a:scene3d>
          <a:camera prst="orthographicFront"/>
          <a:lightRig rig="threePt" dir="t"/>
        </a:scene3d>
        <a:sp3d>
          <a:bevelT w="165100" prst="coolSlant"/>
          <a:bevelB/>
        </a:sp3d>
      </dgm:spPr>
      <dgm:t>
        <a:bodyPr/>
        <a:lstStyle/>
        <a:p>
          <a:pPr algn="ctr" rtl="1"/>
          <a:r>
            <a:rPr lang="fa-IR" sz="2400" dirty="0">
              <a:solidFill>
                <a:schemeClr val="bg1"/>
              </a:solidFill>
              <a:cs typeface="B Titr" panose="00000700000000000000" pitchFamily="2" charset="-78"/>
            </a:rPr>
            <a:t>1-نام پروژه: زمین 3هکتاری انتهای ایرانمهر</a:t>
          </a:r>
          <a:br>
            <a:rPr lang="fa-IR" sz="2400" dirty="0">
              <a:solidFill>
                <a:schemeClr val="bg1"/>
              </a:solidFill>
              <a:cs typeface="B Titr" panose="00000700000000000000" pitchFamily="2" charset="-78"/>
            </a:rPr>
          </a:br>
          <a:endParaRPr lang="en-US" sz="2400" dirty="0">
            <a:solidFill>
              <a:schemeClr val="bg1"/>
            </a:solidFill>
            <a:cs typeface="B Titr" panose="00000700000000000000" pitchFamily="2" charset="-78"/>
          </a:endParaRPr>
        </a:p>
      </dgm:t>
    </dgm:pt>
    <dgm:pt modelId="{2B9F2720-DE87-47F8-9FC9-D6F38ACDA5B5}" type="parTrans" cxnId="{0701AA7A-11FF-4C6E-B441-AC65B4E4DC2C}">
      <dgm:prSet/>
      <dgm:spPr/>
      <dgm:t>
        <a:bodyPr/>
        <a:lstStyle/>
        <a:p>
          <a:endParaRPr lang="en-US"/>
        </a:p>
      </dgm:t>
    </dgm:pt>
    <dgm:pt modelId="{6AB52DBD-5742-40E8-93F3-428ED1632EC9}" type="sibTrans" cxnId="{0701AA7A-11FF-4C6E-B441-AC65B4E4DC2C}">
      <dgm:prSet/>
      <dgm:spPr/>
      <dgm:t>
        <a:bodyPr/>
        <a:lstStyle/>
        <a:p>
          <a:endParaRPr lang="en-US"/>
        </a:p>
      </dgm:t>
    </dgm:pt>
    <dgm:pt modelId="{063D37D9-0874-4D42-B18F-BE573F42F0CE}" type="pres">
      <dgm:prSet presAssocID="{DCF3A1DE-BC24-4CA8-9C77-C09DAE13B7C1}" presName="linear" presStyleCnt="0">
        <dgm:presLayoutVars>
          <dgm:animLvl val="lvl"/>
          <dgm:resizeHandles val="exact"/>
        </dgm:presLayoutVars>
      </dgm:prSet>
      <dgm:spPr/>
    </dgm:pt>
    <dgm:pt modelId="{79D86457-1BBF-46FD-A759-AC4F53236F8A}" type="pres">
      <dgm:prSet presAssocID="{AF4BB976-0132-42B9-9501-E8EF5A267289}" presName="parentText" presStyleLbl="node1" presStyleIdx="0" presStyleCnt="1" custScaleX="94267" custScaleY="79647" custLinFactNeighborX="-9777" custLinFactNeighborY="99">
        <dgm:presLayoutVars>
          <dgm:chMax val="0"/>
          <dgm:bulletEnabled val="1"/>
        </dgm:presLayoutVars>
      </dgm:prSet>
      <dgm:spPr/>
    </dgm:pt>
  </dgm:ptLst>
  <dgm:cxnLst>
    <dgm:cxn modelId="{4F1F515C-BA3F-4718-A47F-C11DB89F1701}" type="presOf" srcId="{DCF3A1DE-BC24-4CA8-9C77-C09DAE13B7C1}" destId="{063D37D9-0874-4D42-B18F-BE573F42F0CE}" srcOrd="0" destOrd="0" presId="urn:microsoft.com/office/officeart/2005/8/layout/vList2"/>
    <dgm:cxn modelId="{0701AA7A-11FF-4C6E-B441-AC65B4E4DC2C}" srcId="{DCF3A1DE-BC24-4CA8-9C77-C09DAE13B7C1}" destId="{AF4BB976-0132-42B9-9501-E8EF5A267289}" srcOrd="0" destOrd="0" parTransId="{2B9F2720-DE87-47F8-9FC9-D6F38ACDA5B5}" sibTransId="{6AB52DBD-5742-40E8-93F3-428ED1632EC9}"/>
    <dgm:cxn modelId="{56D5E586-DDCC-4C5C-949E-EF20F0200555}" type="presOf" srcId="{AF4BB976-0132-42B9-9501-E8EF5A267289}" destId="{79D86457-1BBF-46FD-A759-AC4F53236F8A}" srcOrd="0" destOrd="0" presId="urn:microsoft.com/office/officeart/2005/8/layout/vList2"/>
    <dgm:cxn modelId="{6052AC11-A6BA-4486-9564-702320DFBE61}" type="presParOf" srcId="{063D37D9-0874-4D42-B18F-BE573F42F0CE}" destId="{79D86457-1BBF-46FD-A759-AC4F53236F8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5228F4-38E0-488D-8477-188EEEA49A1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A8FE6BE-AE6D-4C79-8BC2-D629CC49369B}">
      <dgm:prSet custT="1"/>
      <dgm:spPr/>
      <dgm:t>
        <a:bodyPr/>
        <a:lstStyle/>
        <a:p>
          <a:pPr algn="ctr" rtl="1"/>
          <a:r>
            <a:rPr lang="fa-IR" sz="3200" baseline="0" dirty="0">
              <a:solidFill>
                <a:schemeClr val="bg1"/>
              </a:solidFill>
              <a:cs typeface="B Lotus" panose="00000400000000000000" pitchFamily="2" charset="-78"/>
            </a:rPr>
            <a:t>نقشه </a:t>
          </a:r>
          <a:r>
            <a:rPr lang="en-US" sz="3200" baseline="0" dirty="0">
              <a:solidFill>
                <a:schemeClr val="bg1"/>
              </a:solidFill>
              <a:cs typeface="B Lotus" panose="00000400000000000000" pitchFamily="2" charset="-78"/>
            </a:rPr>
            <a:t>UTM</a:t>
          </a:r>
          <a:r>
            <a:rPr lang="fa-IR" sz="3200" baseline="0" dirty="0">
              <a:solidFill>
                <a:schemeClr val="bg1"/>
              </a:solidFill>
              <a:cs typeface="B Lotus" panose="00000400000000000000" pitchFamily="2" charset="-78"/>
            </a:rPr>
            <a:t> – پروژه سرمایه گذاری ایرانمهر</a:t>
          </a:r>
          <a:endParaRPr lang="en-US" sz="3200" dirty="0">
            <a:solidFill>
              <a:schemeClr val="bg1"/>
            </a:solidFill>
            <a:cs typeface="B Lotus" panose="00000400000000000000" pitchFamily="2" charset="-78"/>
          </a:endParaRPr>
        </a:p>
      </dgm:t>
    </dgm:pt>
    <dgm:pt modelId="{2892E690-45C7-480C-AB9A-B356D0CA359D}" type="parTrans" cxnId="{D528BDCC-DBE5-4CC9-BB1D-0AAC906B03AC}">
      <dgm:prSet/>
      <dgm:spPr/>
      <dgm:t>
        <a:bodyPr/>
        <a:lstStyle/>
        <a:p>
          <a:endParaRPr lang="en-US"/>
        </a:p>
      </dgm:t>
    </dgm:pt>
    <dgm:pt modelId="{0938945B-BFAE-4764-8A90-69EF165F6E66}" type="sibTrans" cxnId="{D528BDCC-DBE5-4CC9-BB1D-0AAC906B03AC}">
      <dgm:prSet/>
      <dgm:spPr/>
      <dgm:t>
        <a:bodyPr/>
        <a:lstStyle/>
        <a:p>
          <a:endParaRPr lang="en-US"/>
        </a:p>
      </dgm:t>
    </dgm:pt>
    <dgm:pt modelId="{318B69D5-E4FB-43F9-AB0D-DCE51DD6D174}" type="pres">
      <dgm:prSet presAssocID="{1C5228F4-38E0-488D-8477-188EEEA49A19}" presName="linear" presStyleCnt="0">
        <dgm:presLayoutVars>
          <dgm:animLvl val="lvl"/>
          <dgm:resizeHandles val="exact"/>
        </dgm:presLayoutVars>
      </dgm:prSet>
      <dgm:spPr/>
    </dgm:pt>
    <dgm:pt modelId="{991C703C-7943-48F2-B336-1BDD1458001E}" type="pres">
      <dgm:prSet presAssocID="{7A8FE6BE-AE6D-4C79-8BC2-D629CC49369B}" presName="parentText" presStyleLbl="node1" presStyleIdx="0" presStyleCnt="1">
        <dgm:presLayoutVars>
          <dgm:chMax val="0"/>
          <dgm:bulletEnabled val="1"/>
        </dgm:presLayoutVars>
      </dgm:prSet>
      <dgm:spPr/>
    </dgm:pt>
  </dgm:ptLst>
  <dgm:cxnLst>
    <dgm:cxn modelId="{8133347D-9C98-4A8B-996B-23E30468C85A}" type="presOf" srcId="{1C5228F4-38E0-488D-8477-188EEEA49A19}" destId="{318B69D5-E4FB-43F9-AB0D-DCE51DD6D174}" srcOrd="0" destOrd="0" presId="urn:microsoft.com/office/officeart/2005/8/layout/vList2"/>
    <dgm:cxn modelId="{3204AFBF-CCC6-46CD-B45D-2D8ED7A86E42}" type="presOf" srcId="{7A8FE6BE-AE6D-4C79-8BC2-D629CC49369B}" destId="{991C703C-7943-48F2-B336-1BDD1458001E}" srcOrd="0" destOrd="0" presId="urn:microsoft.com/office/officeart/2005/8/layout/vList2"/>
    <dgm:cxn modelId="{D528BDCC-DBE5-4CC9-BB1D-0AAC906B03AC}" srcId="{1C5228F4-38E0-488D-8477-188EEEA49A19}" destId="{7A8FE6BE-AE6D-4C79-8BC2-D629CC49369B}" srcOrd="0" destOrd="0" parTransId="{2892E690-45C7-480C-AB9A-B356D0CA359D}" sibTransId="{0938945B-BFAE-4764-8A90-69EF165F6E66}"/>
    <dgm:cxn modelId="{CE73E290-6CC3-4EC3-B125-BF1032B26FA4}" type="presParOf" srcId="{318B69D5-E4FB-43F9-AB0D-DCE51DD6D174}" destId="{991C703C-7943-48F2-B336-1BDD145800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A2F716-163B-4226-95E4-72B46DD9EFBC}"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F4CC887A-BDC8-48F5-898B-E4401BC679F3}">
      <dgm:prSet custT="1"/>
      <dgm:spPr>
        <a:solidFill>
          <a:srgbClr val="92D050"/>
        </a:solidFill>
      </dgm:spPr>
      <dgm:t>
        <a:bodyPr/>
        <a:lstStyle/>
        <a:p>
          <a:pPr rtl="1"/>
          <a:r>
            <a:rPr lang="fa-IR" sz="2000" b="1" dirty="0">
              <a:solidFill>
                <a:schemeClr val="bg1"/>
              </a:solidFill>
              <a:cs typeface="B Lotus" panose="00000400000000000000" pitchFamily="2" charset="-78"/>
            </a:rPr>
            <a:t>اعلام ضابطه شهرسازی توسط شهرداری منطقه 2</a:t>
          </a:r>
          <a:endParaRPr lang="en-US" sz="2000" dirty="0">
            <a:solidFill>
              <a:schemeClr val="bg1"/>
            </a:solidFill>
            <a:cs typeface="B Lotus" panose="00000400000000000000" pitchFamily="2" charset="-78"/>
          </a:endParaRPr>
        </a:p>
      </dgm:t>
    </dgm:pt>
    <dgm:pt modelId="{31FEF58C-86A6-48DE-A420-68CC8EDD29C4}" type="parTrans" cxnId="{66096B29-2D3D-4C73-BF10-0C3CCED47178}">
      <dgm:prSet/>
      <dgm:spPr/>
      <dgm:t>
        <a:bodyPr/>
        <a:lstStyle/>
        <a:p>
          <a:pPr rtl="1"/>
          <a:endParaRPr lang="en-US"/>
        </a:p>
      </dgm:t>
    </dgm:pt>
    <dgm:pt modelId="{9DF1872C-E3A1-47FC-ADDB-DCE947849E36}" type="sibTrans" cxnId="{66096B29-2D3D-4C73-BF10-0C3CCED47178}">
      <dgm:prSet/>
      <dgm:spPr/>
      <dgm:t>
        <a:bodyPr/>
        <a:lstStyle/>
        <a:p>
          <a:pPr rtl="1"/>
          <a:endParaRPr lang="en-US"/>
        </a:p>
      </dgm:t>
    </dgm:pt>
    <dgm:pt modelId="{38687BEB-F438-418E-8DDF-624F66C7D125}" type="pres">
      <dgm:prSet presAssocID="{47A2F716-163B-4226-95E4-72B46DD9EFBC}" presName="linear" presStyleCnt="0">
        <dgm:presLayoutVars>
          <dgm:animLvl val="lvl"/>
          <dgm:resizeHandles val="exact"/>
        </dgm:presLayoutVars>
      </dgm:prSet>
      <dgm:spPr/>
    </dgm:pt>
    <dgm:pt modelId="{121C61FF-DE1B-4DCF-832D-7894A2584426}" type="pres">
      <dgm:prSet presAssocID="{F4CC887A-BDC8-48F5-898B-E4401BC679F3}" presName="parentText" presStyleLbl="node1" presStyleIdx="0" presStyleCnt="1">
        <dgm:presLayoutVars>
          <dgm:chMax val="0"/>
          <dgm:bulletEnabled val="1"/>
        </dgm:presLayoutVars>
      </dgm:prSet>
      <dgm:spPr/>
    </dgm:pt>
  </dgm:ptLst>
  <dgm:cxnLst>
    <dgm:cxn modelId="{66096B29-2D3D-4C73-BF10-0C3CCED47178}" srcId="{47A2F716-163B-4226-95E4-72B46DD9EFBC}" destId="{F4CC887A-BDC8-48F5-898B-E4401BC679F3}" srcOrd="0" destOrd="0" parTransId="{31FEF58C-86A6-48DE-A420-68CC8EDD29C4}" sibTransId="{9DF1872C-E3A1-47FC-ADDB-DCE947849E36}"/>
    <dgm:cxn modelId="{9D373F38-DD38-4EB2-AEC0-F4387AB2E3D0}" type="presOf" srcId="{47A2F716-163B-4226-95E4-72B46DD9EFBC}" destId="{38687BEB-F438-418E-8DDF-624F66C7D125}" srcOrd="0" destOrd="0" presId="urn:microsoft.com/office/officeart/2005/8/layout/vList2"/>
    <dgm:cxn modelId="{AB6B216B-DB9A-41E6-B6DD-113431D66A5E}" type="presOf" srcId="{F4CC887A-BDC8-48F5-898B-E4401BC679F3}" destId="{121C61FF-DE1B-4DCF-832D-7894A2584426}" srcOrd="0" destOrd="0" presId="urn:microsoft.com/office/officeart/2005/8/layout/vList2"/>
    <dgm:cxn modelId="{6D90EE44-A3B6-4505-8F26-F1F790F1B7A9}" type="presParOf" srcId="{38687BEB-F438-418E-8DDF-624F66C7D125}" destId="{121C61FF-DE1B-4DCF-832D-7894A258442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907DEE-16FD-4B1E-B45C-A9C984D563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E5647-70BA-4E5A-A03B-DE4566D4107A}">
      <dgm:prSet custT="1"/>
      <dgm:spPr>
        <a:solidFill>
          <a:srgbClr val="00B0F0"/>
        </a:solidFill>
      </dgm:spPr>
      <dgm:t>
        <a:bodyPr/>
        <a:lstStyle/>
        <a:p>
          <a:pPr algn="ctr"/>
          <a:r>
            <a:rPr lang="fa-IR" sz="3600" dirty="0">
              <a:solidFill>
                <a:schemeClr val="bg1"/>
              </a:solidFill>
              <a:cs typeface="B Badr" panose="00000400000000000000" pitchFamily="2" charset="-78"/>
            </a:rPr>
            <a:t>تصاویر هوایی مربوط به پروژه سرمایه گذاری ایرانمهر</a:t>
          </a:r>
          <a:endParaRPr lang="en-US" sz="3600" dirty="0">
            <a:solidFill>
              <a:schemeClr val="bg1"/>
            </a:solidFill>
            <a:cs typeface="B Badr" panose="00000400000000000000" pitchFamily="2" charset="-78"/>
          </a:endParaRPr>
        </a:p>
      </dgm:t>
    </dgm:pt>
    <dgm:pt modelId="{D3FB8002-F46D-479D-A754-1544E6FB7772}" type="parTrans" cxnId="{E43911F3-E2D4-4653-9069-4013BF2B3D7C}">
      <dgm:prSet/>
      <dgm:spPr/>
      <dgm:t>
        <a:bodyPr/>
        <a:lstStyle/>
        <a:p>
          <a:endParaRPr lang="en-US"/>
        </a:p>
      </dgm:t>
    </dgm:pt>
    <dgm:pt modelId="{5693CD6E-4E49-4683-97B6-033C546A5350}" type="sibTrans" cxnId="{E43911F3-E2D4-4653-9069-4013BF2B3D7C}">
      <dgm:prSet/>
      <dgm:spPr/>
      <dgm:t>
        <a:bodyPr/>
        <a:lstStyle/>
        <a:p>
          <a:endParaRPr lang="en-US"/>
        </a:p>
      </dgm:t>
    </dgm:pt>
    <dgm:pt modelId="{928FE93F-01DA-41E4-9A05-A2045C2A104A}" type="pres">
      <dgm:prSet presAssocID="{F9907DEE-16FD-4B1E-B45C-A9C984D563F5}" presName="linear" presStyleCnt="0">
        <dgm:presLayoutVars>
          <dgm:animLvl val="lvl"/>
          <dgm:resizeHandles val="exact"/>
        </dgm:presLayoutVars>
      </dgm:prSet>
      <dgm:spPr/>
    </dgm:pt>
    <dgm:pt modelId="{C0EE6D6D-8417-4568-8BBF-374AD7CB3445}" type="pres">
      <dgm:prSet presAssocID="{71DE5647-70BA-4E5A-A03B-DE4566D4107A}" presName="parentText" presStyleLbl="node1" presStyleIdx="0" presStyleCnt="1">
        <dgm:presLayoutVars>
          <dgm:chMax val="0"/>
          <dgm:bulletEnabled val="1"/>
        </dgm:presLayoutVars>
      </dgm:prSet>
      <dgm:spPr/>
    </dgm:pt>
  </dgm:ptLst>
  <dgm:cxnLst>
    <dgm:cxn modelId="{7AA73EA7-5C0D-45D9-83D3-0A286CC76953}" type="presOf" srcId="{F9907DEE-16FD-4B1E-B45C-A9C984D563F5}" destId="{928FE93F-01DA-41E4-9A05-A2045C2A104A}" srcOrd="0" destOrd="0" presId="urn:microsoft.com/office/officeart/2005/8/layout/vList2"/>
    <dgm:cxn modelId="{D1EB53C8-570C-4111-8546-5F81249103F9}" type="presOf" srcId="{71DE5647-70BA-4E5A-A03B-DE4566D4107A}" destId="{C0EE6D6D-8417-4568-8BBF-374AD7CB3445}" srcOrd="0" destOrd="0" presId="urn:microsoft.com/office/officeart/2005/8/layout/vList2"/>
    <dgm:cxn modelId="{E43911F3-E2D4-4653-9069-4013BF2B3D7C}" srcId="{F9907DEE-16FD-4B1E-B45C-A9C984D563F5}" destId="{71DE5647-70BA-4E5A-A03B-DE4566D4107A}" srcOrd="0" destOrd="0" parTransId="{D3FB8002-F46D-479D-A754-1544E6FB7772}" sibTransId="{5693CD6E-4E49-4683-97B6-033C546A5350}"/>
    <dgm:cxn modelId="{8BBC0B6F-F12B-4824-8B58-EECA46BBDA60}" type="presParOf" srcId="{928FE93F-01DA-41E4-9A05-A2045C2A104A}" destId="{C0EE6D6D-8417-4568-8BBF-374AD7CB34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FE34B-E018-4B4C-8C4E-623AB3F9202D}">
      <dsp:nvSpPr>
        <dsp:cNvPr id="0" name=""/>
        <dsp:cNvSpPr/>
      </dsp:nvSpPr>
      <dsp:spPr>
        <a:xfrm>
          <a:off x="0" y="0"/>
          <a:ext cx="2777197" cy="468000"/>
        </a:xfrm>
        <a:prstGeom prst="round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a-IR" sz="1600" kern="1200" dirty="0">
              <a:solidFill>
                <a:schemeClr val="tx1"/>
              </a:solidFill>
              <a:cs typeface="B Sina" panose="00000700000000000000" pitchFamily="2" charset="-78"/>
            </a:rPr>
            <a:t>بسم الله الرحمن الرحیم</a:t>
          </a:r>
          <a:endParaRPr lang="en-US" sz="1600" kern="1200" dirty="0">
            <a:solidFill>
              <a:schemeClr val="tx1"/>
            </a:solidFill>
            <a:cs typeface="B Sina" panose="00000700000000000000" pitchFamily="2" charset="-78"/>
          </a:endParaRPr>
        </a:p>
      </dsp:txBody>
      <dsp:txXfrm>
        <a:off x="22846" y="22846"/>
        <a:ext cx="2731505" cy="4223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B14D-B56B-4CCF-B2F0-156EEE621431}">
      <dsp:nvSpPr>
        <dsp:cNvPr id="0" name=""/>
        <dsp:cNvSpPr/>
      </dsp:nvSpPr>
      <dsp:spPr>
        <a:xfrm>
          <a:off x="0" y="0"/>
          <a:ext cx="7372643" cy="1096542"/>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2- طبقه فوقانی پارکینگ عدالت 17</a:t>
          </a:r>
        </a:p>
        <a:p>
          <a:pPr marL="0" lvl="0" indent="0" algn="ctr" defTabSz="1066800" rtl="1">
            <a:lnSpc>
              <a:spcPct val="90000"/>
            </a:lnSpc>
            <a:spcBef>
              <a:spcPct val="0"/>
            </a:spcBef>
            <a:spcAft>
              <a:spcPct val="35000"/>
            </a:spcAft>
            <a:buNone/>
          </a:pPr>
          <a:endParaRPr lang="en-US" sz="2400" kern="1200" dirty="0">
            <a:solidFill>
              <a:schemeClr val="bg1"/>
            </a:solidFill>
            <a:cs typeface="B Titr" panose="00000700000000000000" pitchFamily="2" charset="-78"/>
          </a:endParaRPr>
        </a:p>
      </dsp:txBody>
      <dsp:txXfrm>
        <a:off x="53529" y="53529"/>
        <a:ext cx="7265585" cy="9894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9A4EB-C3AA-4F0D-95CB-4D1D62F50ED9}">
      <dsp:nvSpPr>
        <dsp:cNvPr id="0" name=""/>
        <dsp:cNvSpPr/>
      </dsp:nvSpPr>
      <dsp:spPr>
        <a:xfrm>
          <a:off x="0" y="170"/>
          <a:ext cx="7722252" cy="830288"/>
        </a:xfrm>
        <a:prstGeom prst="roundRect">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None/>
          </a:pPr>
          <a:r>
            <a:rPr lang="fa-IR" sz="2800" kern="1200" baseline="0" dirty="0">
              <a:solidFill>
                <a:schemeClr val="bg1"/>
              </a:solidFill>
              <a:cs typeface="B Lotus" panose="00000400000000000000" pitchFamily="2" charset="-78"/>
            </a:rPr>
            <a:t>نقشه </a:t>
          </a:r>
          <a:r>
            <a:rPr lang="en-US" sz="2800" kern="1200" baseline="0" dirty="0">
              <a:solidFill>
                <a:schemeClr val="bg1"/>
              </a:solidFill>
              <a:cs typeface="B Lotus" panose="00000400000000000000" pitchFamily="2" charset="-78"/>
            </a:rPr>
            <a:t>UTM</a:t>
          </a:r>
          <a:r>
            <a:rPr lang="fa-IR" sz="2800" kern="1200" baseline="0" dirty="0">
              <a:solidFill>
                <a:schemeClr val="bg1"/>
              </a:solidFill>
              <a:cs typeface="B Lotus" panose="00000400000000000000" pitchFamily="2" charset="-78"/>
            </a:rPr>
            <a:t> – پروژه سرمایه گذاری طبقه فوقانی عدالت 17</a:t>
          </a:r>
          <a:endParaRPr lang="en-US" sz="2800" kern="1200" dirty="0">
            <a:solidFill>
              <a:schemeClr val="bg1"/>
            </a:solidFill>
            <a:cs typeface="B Lotus" panose="00000400000000000000" pitchFamily="2" charset="-78"/>
          </a:endParaRPr>
        </a:p>
      </dsp:txBody>
      <dsp:txXfrm>
        <a:off x="40531" y="40701"/>
        <a:ext cx="7641190" cy="7492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6D6D-8417-4568-8BBF-374AD7CB3445}">
      <dsp:nvSpPr>
        <dsp:cNvPr id="0" name=""/>
        <dsp:cNvSpPr/>
      </dsp:nvSpPr>
      <dsp:spPr>
        <a:xfrm>
          <a:off x="0" y="68"/>
          <a:ext cx="10515600" cy="862646"/>
        </a:xfrm>
        <a:prstGeom prst="roundRect">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dirty="0">
              <a:solidFill>
                <a:schemeClr val="tx1"/>
              </a:solidFill>
              <a:cs typeface="B Badr" panose="00000400000000000000" pitchFamily="2" charset="-78"/>
            </a:rPr>
            <a:t>تصاویر مربوط به پروژه سرمایه گذاری طبقه فوقانی پارکینگ عدالت 17</a:t>
          </a:r>
          <a:endParaRPr lang="en-US" sz="3600" kern="1200" dirty="0">
            <a:solidFill>
              <a:schemeClr val="tx1"/>
            </a:solidFill>
            <a:cs typeface="B Badr" panose="00000400000000000000" pitchFamily="2" charset="-78"/>
          </a:endParaRPr>
        </a:p>
      </dsp:txBody>
      <dsp:txXfrm>
        <a:off x="42111" y="42179"/>
        <a:ext cx="10431378" cy="7784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B14D-B56B-4CCF-B2F0-156EEE621431}">
      <dsp:nvSpPr>
        <dsp:cNvPr id="0" name=""/>
        <dsp:cNvSpPr/>
      </dsp:nvSpPr>
      <dsp:spPr>
        <a:xfrm>
          <a:off x="0" y="24479"/>
          <a:ext cx="7372643" cy="1096542"/>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3- طبقه همکف و نیم طبقه پارکینگ عدالت 17</a:t>
          </a:r>
        </a:p>
        <a:p>
          <a:pPr marL="0" lvl="0" indent="0" algn="ctr" defTabSz="1066800" rtl="1">
            <a:lnSpc>
              <a:spcPct val="90000"/>
            </a:lnSpc>
            <a:spcBef>
              <a:spcPct val="0"/>
            </a:spcBef>
            <a:spcAft>
              <a:spcPct val="35000"/>
            </a:spcAft>
            <a:buNone/>
          </a:pPr>
          <a:endParaRPr lang="en-US" sz="2400" kern="1200" dirty="0">
            <a:solidFill>
              <a:schemeClr val="bg1"/>
            </a:solidFill>
            <a:cs typeface="B Titr" panose="00000700000000000000" pitchFamily="2" charset="-78"/>
          </a:endParaRPr>
        </a:p>
      </dsp:txBody>
      <dsp:txXfrm>
        <a:off x="53529" y="78008"/>
        <a:ext cx="7265585" cy="9894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F2009-51A7-46C2-BCA9-0E6ED09B2D5F}">
      <dsp:nvSpPr>
        <dsp:cNvPr id="0" name=""/>
        <dsp:cNvSpPr/>
      </dsp:nvSpPr>
      <dsp:spPr>
        <a:xfrm>
          <a:off x="0" y="0"/>
          <a:ext cx="7722252" cy="830151"/>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None/>
          </a:pPr>
          <a:r>
            <a:rPr lang="fa-IR" sz="2800" b="1" kern="1200" baseline="0" dirty="0">
              <a:cs typeface="B Lotus" panose="00000400000000000000" pitchFamily="2" charset="-78"/>
            </a:rPr>
            <a:t>نقشه </a:t>
          </a:r>
          <a:r>
            <a:rPr lang="en-US" sz="2800" b="1" kern="1200" baseline="0" dirty="0">
              <a:cs typeface="B Lotus" panose="00000400000000000000" pitchFamily="2" charset="-78"/>
            </a:rPr>
            <a:t>UTM</a:t>
          </a:r>
          <a:r>
            <a:rPr lang="fa-IR" sz="2800" b="1" kern="1200" baseline="0" dirty="0">
              <a:cs typeface="B Lotus" panose="00000400000000000000" pitchFamily="2" charset="-78"/>
            </a:rPr>
            <a:t> – پروژه سرمایه گذاری طبقه همکف عدالت 17</a:t>
          </a:r>
          <a:endParaRPr lang="en-US" sz="2800" b="1" kern="1200" dirty="0">
            <a:cs typeface="B Lotus" panose="00000400000000000000" pitchFamily="2" charset="-78"/>
          </a:endParaRPr>
        </a:p>
      </dsp:txBody>
      <dsp:txXfrm>
        <a:off x="40525" y="40525"/>
        <a:ext cx="7641202" cy="7491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6D6D-8417-4568-8BBF-374AD7CB3445}">
      <dsp:nvSpPr>
        <dsp:cNvPr id="0" name=""/>
        <dsp:cNvSpPr/>
      </dsp:nvSpPr>
      <dsp:spPr>
        <a:xfrm>
          <a:off x="0" y="68"/>
          <a:ext cx="10515600" cy="862646"/>
        </a:xfrm>
        <a:prstGeom prst="round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dirty="0">
              <a:solidFill>
                <a:schemeClr val="tx1"/>
              </a:solidFill>
              <a:cs typeface="B Badr" panose="00000400000000000000" pitchFamily="2" charset="-78"/>
            </a:rPr>
            <a:t>تصاویر مربوط به پروژه سرمایه گذاری طبقه همکف پارکینگ عدالت 17</a:t>
          </a:r>
          <a:endParaRPr lang="en-US" sz="3600" kern="1200" dirty="0">
            <a:solidFill>
              <a:schemeClr val="tx1"/>
            </a:solidFill>
            <a:cs typeface="B Badr" panose="00000400000000000000" pitchFamily="2" charset="-78"/>
          </a:endParaRPr>
        </a:p>
      </dsp:txBody>
      <dsp:txXfrm>
        <a:off x="42111" y="42179"/>
        <a:ext cx="10431378" cy="7784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B14D-B56B-4CCF-B2F0-156EEE621431}">
      <dsp:nvSpPr>
        <dsp:cNvPr id="0" name=""/>
        <dsp:cNvSpPr/>
      </dsp:nvSpPr>
      <dsp:spPr>
        <a:xfrm>
          <a:off x="0" y="24479"/>
          <a:ext cx="7372643" cy="1096542"/>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4- تابلوهای تبلیغاتی پهن پیکر</a:t>
          </a:r>
          <a:r>
            <a:rPr lang="fa-IR" sz="1600" kern="1200" dirty="0">
              <a:solidFill>
                <a:schemeClr val="bg1"/>
              </a:solidFill>
              <a:cs typeface="B Titr" panose="00000700000000000000" pitchFamily="2" charset="-78"/>
            </a:rPr>
            <a:t>(ساخت و بهره برداری)</a:t>
          </a:r>
        </a:p>
        <a:p>
          <a:pPr marL="0" lvl="0" indent="0" algn="ctr" defTabSz="1066800" rtl="1">
            <a:lnSpc>
              <a:spcPct val="90000"/>
            </a:lnSpc>
            <a:spcBef>
              <a:spcPct val="0"/>
            </a:spcBef>
            <a:spcAft>
              <a:spcPct val="35000"/>
            </a:spcAft>
            <a:buNone/>
          </a:pPr>
          <a:endParaRPr lang="en-US" sz="2400" kern="1200" dirty="0">
            <a:solidFill>
              <a:schemeClr val="bg1"/>
            </a:solidFill>
            <a:cs typeface="B Titr" panose="00000700000000000000" pitchFamily="2" charset="-78"/>
          </a:endParaRPr>
        </a:p>
      </dsp:txBody>
      <dsp:txXfrm>
        <a:off x="53529" y="78008"/>
        <a:ext cx="7265585" cy="9894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4003598" cy="497021"/>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مصوبات استانی در راستای نصب تابلوهای پهن پپکر</a:t>
          </a:r>
          <a:endParaRPr lang="en-US" sz="1800" kern="1200" dirty="0">
            <a:solidFill>
              <a:schemeClr val="bg1"/>
            </a:solidFill>
            <a:cs typeface="B Badr" panose="00000400000000000000" pitchFamily="2" charset="-78"/>
          </a:endParaRPr>
        </a:p>
      </dsp:txBody>
      <dsp:txXfrm>
        <a:off x="24263" y="24263"/>
        <a:ext cx="3955072" cy="44849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4003598" cy="496473"/>
        </a:xfrm>
        <a:prstGeom prst="round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dirty="0">
              <a:solidFill>
                <a:schemeClr val="bg1"/>
              </a:solidFill>
              <a:cs typeface="B Badr" panose="00000400000000000000" pitchFamily="2" charset="-78"/>
            </a:rPr>
            <a:t>نقاط 12 گانه نصب بیلبورد پهن پیکر</a:t>
          </a:r>
          <a:endParaRPr lang="en-US" sz="2400" kern="1200" dirty="0">
            <a:solidFill>
              <a:schemeClr val="bg1"/>
            </a:solidFill>
            <a:cs typeface="B Badr" panose="00000400000000000000" pitchFamily="2" charset="-78"/>
          </a:endParaRPr>
        </a:p>
      </dsp:txBody>
      <dsp:txXfrm>
        <a:off x="24236" y="24236"/>
        <a:ext cx="3955126" cy="44800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6D6D-8417-4568-8BBF-374AD7CB3445}">
      <dsp:nvSpPr>
        <dsp:cNvPr id="0" name=""/>
        <dsp:cNvSpPr/>
      </dsp:nvSpPr>
      <dsp:spPr>
        <a:xfrm>
          <a:off x="0" y="68"/>
          <a:ext cx="10515600" cy="8626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dirty="0">
              <a:solidFill>
                <a:schemeClr val="tx1"/>
              </a:solidFill>
              <a:cs typeface="B Badr" panose="00000400000000000000" pitchFamily="2" charset="-78"/>
            </a:rPr>
            <a:t>تصاویر مربوط نصب بیلیودهای پهن پیکر در سطح شهر</a:t>
          </a:r>
          <a:endParaRPr lang="en-US" sz="3600" kern="1200" dirty="0">
            <a:solidFill>
              <a:schemeClr val="tx1"/>
            </a:solidFill>
            <a:cs typeface="B Badr" panose="00000400000000000000" pitchFamily="2" charset="-78"/>
          </a:endParaRPr>
        </a:p>
      </dsp:txBody>
      <dsp:txXfrm>
        <a:off x="42111" y="42179"/>
        <a:ext cx="10431378" cy="778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4CDB4-1BD5-45BF-A633-CD15481FAA5F}">
      <dsp:nvSpPr>
        <dsp:cNvPr id="0" name=""/>
        <dsp:cNvSpPr/>
      </dsp:nvSpPr>
      <dsp:spPr>
        <a:xfrm>
          <a:off x="0" y="468"/>
          <a:ext cx="4133557" cy="773708"/>
        </a:xfrm>
        <a:prstGeom prst="roundRect">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50"/>
            </a:spcAft>
            <a:buNone/>
          </a:pPr>
          <a:r>
            <a:rPr lang="fa-IR" sz="2400" b="1" kern="1200" baseline="0" dirty="0">
              <a:cs typeface="B Badr" panose="00000400000000000000" pitchFamily="2" charset="-78"/>
            </a:rPr>
            <a:t>معرفی فرصت های سرمایه گذاری</a:t>
          </a:r>
        </a:p>
        <a:p>
          <a:pPr marL="0" lvl="0" indent="0" algn="ctr" defTabSz="1066800">
            <a:lnSpc>
              <a:spcPct val="100000"/>
            </a:lnSpc>
            <a:spcBef>
              <a:spcPct val="0"/>
            </a:spcBef>
            <a:spcAft>
              <a:spcPts val="50"/>
            </a:spcAft>
            <a:buNone/>
          </a:pPr>
          <a:r>
            <a:rPr lang="fa-IR" sz="1600" b="1" kern="1200" baseline="0" dirty="0">
              <a:cs typeface="B Badr" panose="00000400000000000000" pitchFamily="2" charset="-78"/>
            </a:rPr>
            <a:t>پاییز 1402 </a:t>
          </a:r>
          <a:endParaRPr lang="en-US" sz="1600" kern="1200" dirty="0">
            <a:cs typeface="B Badr" panose="00000400000000000000" pitchFamily="2" charset="-78"/>
          </a:endParaRPr>
        </a:p>
      </dsp:txBody>
      <dsp:txXfrm>
        <a:off x="37769" y="38237"/>
        <a:ext cx="4058019" cy="69817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B14D-B56B-4CCF-B2F0-156EEE621431}">
      <dsp:nvSpPr>
        <dsp:cNvPr id="0" name=""/>
        <dsp:cNvSpPr/>
      </dsp:nvSpPr>
      <dsp:spPr>
        <a:xfrm>
          <a:off x="0" y="38769"/>
          <a:ext cx="7372643" cy="1067962"/>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5- هتل واقع در سایت شهربازی هزارپیچ</a:t>
          </a:r>
        </a:p>
        <a:p>
          <a:pPr marL="0" lvl="0" indent="0" algn="ctr" defTabSz="1066800" rtl="1">
            <a:lnSpc>
              <a:spcPct val="90000"/>
            </a:lnSpc>
            <a:spcBef>
              <a:spcPct val="0"/>
            </a:spcBef>
            <a:spcAft>
              <a:spcPct val="35000"/>
            </a:spcAft>
            <a:buNone/>
          </a:pPr>
          <a:endParaRPr lang="en-US" sz="2400" kern="1200" dirty="0">
            <a:solidFill>
              <a:schemeClr val="bg1"/>
            </a:solidFill>
            <a:cs typeface="B Titr" panose="00000700000000000000" pitchFamily="2" charset="-78"/>
          </a:endParaRPr>
        </a:p>
      </dsp:txBody>
      <dsp:txXfrm>
        <a:off x="52134" y="90903"/>
        <a:ext cx="7268375" cy="9636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5BC22-3EB9-4BB1-8369-C2270E56D210}">
      <dsp:nvSpPr>
        <dsp:cNvPr id="0" name=""/>
        <dsp:cNvSpPr/>
      </dsp:nvSpPr>
      <dsp:spPr>
        <a:xfrm>
          <a:off x="0" y="204"/>
          <a:ext cx="8310081" cy="830220"/>
        </a:xfrm>
        <a:prstGeom prst="round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baseline="0" dirty="0">
              <a:cs typeface="B Karim" panose="00000400000000000000" pitchFamily="2" charset="-78"/>
            </a:rPr>
            <a:t>نقشه جانمایی هتل اقامتی-رفاهی واقع در شهربازی مدرن</a:t>
          </a:r>
          <a:endParaRPr lang="en-US" sz="3600" kern="1200" dirty="0">
            <a:cs typeface="B Karim" panose="00000400000000000000" pitchFamily="2" charset="-78"/>
          </a:endParaRPr>
        </a:p>
      </dsp:txBody>
      <dsp:txXfrm>
        <a:off x="40528" y="40732"/>
        <a:ext cx="8229025" cy="74916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3581233" cy="497021"/>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مصوبات مربوط به ساخت هتل اقامتی هزارپیچ</a:t>
          </a:r>
          <a:endParaRPr lang="en-US" sz="1800" kern="1200" dirty="0">
            <a:solidFill>
              <a:schemeClr val="bg1"/>
            </a:solidFill>
            <a:cs typeface="B Badr" panose="00000400000000000000" pitchFamily="2" charset="-78"/>
          </a:endParaRPr>
        </a:p>
      </dsp:txBody>
      <dsp:txXfrm>
        <a:off x="24263" y="24263"/>
        <a:ext cx="3532707" cy="4484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6D6D-8417-4568-8BBF-374AD7CB3445}">
      <dsp:nvSpPr>
        <dsp:cNvPr id="0" name=""/>
        <dsp:cNvSpPr/>
      </dsp:nvSpPr>
      <dsp:spPr>
        <a:xfrm>
          <a:off x="0" y="0"/>
          <a:ext cx="9625149" cy="86269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a-IR" sz="2800" kern="1200" dirty="0">
              <a:solidFill>
                <a:schemeClr val="bg1"/>
              </a:solidFill>
              <a:cs typeface="B Badr" panose="00000400000000000000" pitchFamily="2" charset="-78"/>
            </a:rPr>
            <a:t>تصاویر مربوط به هتل واقع در شهربازی مدرن</a:t>
          </a:r>
          <a:endParaRPr lang="en-US" sz="2800" kern="1200" dirty="0">
            <a:solidFill>
              <a:schemeClr val="bg1"/>
            </a:solidFill>
            <a:cs typeface="B Badr" panose="00000400000000000000" pitchFamily="2" charset="-78"/>
          </a:endParaRPr>
        </a:p>
      </dsp:txBody>
      <dsp:txXfrm>
        <a:off x="42113" y="42113"/>
        <a:ext cx="9540923" cy="77846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B14D-B56B-4CCF-B2F0-156EEE621431}">
      <dsp:nvSpPr>
        <dsp:cNvPr id="0" name=""/>
        <dsp:cNvSpPr/>
      </dsp:nvSpPr>
      <dsp:spPr>
        <a:xfrm>
          <a:off x="0" y="105508"/>
          <a:ext cx="7372643" cy="1067962"/>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6- هتل ناهارخوران</a:t>
          </a:r>
          <a:r>
            <a:rPr lang="en-US" sz="2400" kern="1200" dirty="0">
              <a:solidFill>
                <a:schemeClr val="bg1"/>
              </a:solidFill>
              <a:cs typeface="B Titr" panose="00000700000000000000" pitchFamily="2" charset="-78"/>
            </a:rPr>
            <a:t> </a:t>
          </a:r>
          <a:r>
            <a:rPr lang="fa-IR" sz="1400" b="0" kern="1200" dirty="0">
              <a:solidFill>
                <a:schemeClr val="bg1"/>
              </a:solidFill>
              <a:cs typeface="B Titr" panose="00000700000000000000" pitchFamily="2" charset="-78"/>
            </a:rPr>
            <a:t>(هتل شهرداری سابق)</a:t>
          </a:r>
        </a:p>
        <a:p>
          <a:pPr marL="0" lvl="0" indent="0" algn="ctr" defTabSz="1066800" rtl="1">
            <a:lnSpc>
              <a:spcPct val="90000"/>
            </a:lnSpc>
            <a:spcBef>
              <a:spcPct val="0"/>
            </a:spcBef>
            <a:spcAft>
              <a:spcPct val="35000"/>
            </a:spcAft>
            <a:buNone/>
          </a:pPr>
          <a:endParaRPr lang="en-US" sz="2400" kern="1200" dirty="0">
            <a:solidFill>
              <a:schemeClr val="bg1"/>
            </a:solidFill>
            <a:cs typeface="B Titr" panose="00000700000000000000" pitchFamily="2" charset="-78"/>
          </a:endParaRPr>
        </a:p>
      </dsp:txBody>
      <dsp:txXfrm>
        <a:off x="52134" y="157642"/>
        <a:ext cx="7268375" cy="96369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B657E-4C6A-43CE-830A-1D9555F13E62}">
      <dsp:nvSpPr>
        <dsp:cNvPr id="0" name=""/>
        <dsp:cNvSpPr/>
      </dsp:nvSpPr>
      <dsp:spPr>
        <a:xfrm>
          <a:off x="0" y="238"/>
          <a:ext cx="9237543" cy="83015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fa-IR" sz="2800" b="1" kern="1200" baseline="0" dirty="0">
              <a:cs typeface="B Lotus" panose="00000400000000000000" pitchFamily="2" charset="-78"/>
            </a:rPr>
            <a:t>نقشه </a:t>
          </a:r>
          <a:r>
            <a:rPr lang="en-US" sz="2800" b="1" kern="1200" baseline="0" dirty="0">
              <a:cs typeface="B Lotus" panose="00000400000000000000" pitchFamily="2" charset="-78"/>
            </a:rPr>
            <a:t>UTM</a:t>
          </a:r>
          <a:r>
            <a:rPr lang="fa-IR" sz="2800" b="1" kern="1200" baseline="0" dirty="0">
              <a:cs typeface="B Lotus" panose="00000400000000000000" pitchFamily="2" charset="-78"/>
            </a:rPr>
            <a:t> هتل اقامتی-رفاهی ناهارخوران</a:t>
          </a:r>
          <a:endParaRPr lang="en-US" sz="2800" b="1" kern="1200" dirty="0">
            <a:cs typeface="B Lotus" panose="00000400000000000000" pitchFamily="2" charset="-78"/>
          </a:endParaRPr>
        </a:p>
      </dsp:txBody>
      <dsp:txXfrm>
        <a:off x="40525" y="40763"/>
        <a:ext cx="9156493" cy="74910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3581233" cy="496473"/>
        </a:xfrm>
        <a:prstGeom prst="round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dirty="0">
              <a:solidFill>
                <a:schemeClr val="tx1"/>
              </a:solidFill>
              <a:cs typeface="B Badr" panose="00000400000000000000" pitchFamily="2" charset="-78"/>
            </a:rPr>
            <a:t>تحلیل پروانه 8 طبقه</a:t>
          </a:r>
          <a:endParaRPr lang="en-US" sz="2400" kern="1200" dirty="0">
            <a:solidFill>
              <a:schemeClr val="tx1"/>
            </a:solidFill>
            <a:cs typeface="B Badr" panose="00000400000000000000" pitchFamily="2" charset="-78"/>
          </a:endParaRPr>
        </a:p>
      </dsp:txBody>
      <dsp:txXfrm>
        <a:off x="24236" y="24236"/>
        <a:ext cx="3532761" cy="44800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252"/>
          <a:ext cx="3581233" cy="496518"/>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fa-IR" sz="2000" b="1" kern="1200" dirty="0">
              <a:solidFill>
                <a:schemeClr val="bg1"/>
              </a:solidFill>
              <a:cs typeface="B Badr" panose="00000400000000000000" pitchFamily="2" charset="-78"/>
            </a:rPr>
            <a:t>تحلیل درآمدی</a:t>
          </a:r>
          <a:endParaRPr lang="en-US" sz="2000" kern="1200" dirty="0">
            <a:solidFill>
              <a:schemeClr val="bg1"/>
            </a:solidFill>
            <a:cs typeface="B Badr" panose="00000400000000000000" pitchFamily="2" charset="-78"/>
          </a:endParaRPr>
        </a:p>
      </dsp:txBody>
      <dsp:txXfrm>
        <a:off x="24238" y="24490"/>
        <a:ext cx="3532757" cy="44804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252"/>
          <a:ext cx="3581233" cy="496518"/>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fa-IR" sz="2000" b="1" kern="1200" dirty="0">
              <a:solidFill>
                <a:schemeClr val="bg1"/>
              </a:solidFill>
              <a:cs typeface="B Badr" panose="00000400000000000000" pitchFamily="2" charset="-78"/>
            </a:rPr>
            <a:t>مصوبات استانی</a:t>
          </a:r>
          <a:endParaRPr lang="en-US" sz="2000" kern="1200" dirty="0">
            <a:solidFill>
              <a:schemeClr val="bg1"/>
            </a:solidFill>
            <a:cs typeface="B Badr" panose="00000400000000000000" pitchFamily="2" charset="-78"/>
          </a:endParaRPr>
        </a:p>
      </dsp:txBody>
      <dsp:txXfrm>
        <a:off x="24238" y="24490"/>
        <a:ext cx="3532757" cy="44804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3581233" cy="497021"/>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مصوبات اداره کل راه و شهرسازی استان گلستان</a:t>
          </a:r>
          <a:endParaRPr lang="en-US" sz="1800" kern="1200" dirty="0">
            <a:solidFill>
              <a:schemeClr val="bg1"/>
            </a:solidFill>
            <a:cs typeface="B Badr" panose="00000400000000000000" pitchFamily="2" charset="-78"/>
          </a:endParaRPr>
        </a:p>
      </dsp:txBody>
      <dsp:txXfrm>
        <a:off x="24263" y="24263"/>
        <a:ext cx="3532707" cy="448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B747A-1143-499B-9E01-1C092073FBBC}">
      <dsp:nvSpPr>
        <dsp:cNvPr id="0" name=""/>
        <dsp:cNvSpPr/>
      </dsp:nvSpPr>
      <dsp:spPr>
        <a:xfrm rot="10800000">
          <a:off x="1228900" y="2110"/>
          <a:ext cx="4378145" cy="504537"/>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137160" rIns="256032" bIns="137160" numCol="1" spcCol="1270" anchor="ctr" anchorCtr="0">
          <a:noAutofit/>
        </a:bodyPr>
        <a:lstStyle/>
        <a:p>
          <a:pPr marL="0" lvl="0" indent="0" algn="ctr" defTabSz="1600200">
            <a:lnSpc>
              <a:spcPct val="90000"/>
            </a:lnSpc>
            <a:spcBef>
              <a:spcPct val="0"/>
            </a:spcBef>
            <a:spcAft>
              <a:spcPct val="35000"/>
            </a:spcAft>
            <a:buNone/>
          </a:pPr>
          <a:r>
            <a:rPr lang="fa-IR" sz="3600" b="1" u="sng" kern="1200" dirty="0">
              <a:solidFill>
                <a:schemeClr val="tx1"/>
              </a:solidFill>
              <a:cs typeface="B Mitra" panose="00000400000000000000" pitchFamily="2" charset="-78"/>
            </a:rPr>
            <a:t>پروژه ها:</a:t>
          </a:r>
          <a:endParaRPr lang="en-US" sz="3600" b="1" u="sng" kern="1200" dirty="0">
            <a:solidFill>
              <a:schemeClr val="tx1"/>
            </a:solidFill>
            <a:cs typeface="B Mitra" panose="00000400000000000000" pitchFamily="2" charset="-78"/>
          </a:endParaRPr>
        </a:p>
      </dsp:txBody>
      <dsp:txXfrm rot="10800000">
        <a:off x="1355034" y="2110"/>
        <a:ext cx="4252011" cy="504537"/>
      </dsp:txXfrm>
    </dsp:sp>
    <dsp:sp modelId="{EFE6F717-D6D1-4DC9-B132-18AC418ED5EB}">
      <dsp:nvSpPr>
        <dsp:cNvPr id="0" name=""/>
        <dsp:cNvSpPr/>
      </dsp:nvSpPr>
      <dsp:spPr>
        <a:xfrm>
          <a:off x="976631" y="2110"/>
          <a:ext cx="504537" cy="504537"/>
        </a:xfrm>
        <a:prstGeom prst="ellipse">
          <a:avLst/>
        </a:prstGeom>
        <a:blipFill>
          <a:blip xmlns:r="http://schemas.openxmlformats.org/officeDocument/2006/relationships" r:embed="rId1"/>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C8A0E0-6E5E-45F6-A712-1EFD76649705}">
      <dsp:nvSpPr>
        <dsp:cNvPr id="0" name=""/>
        <dsp:cNvSpPr/>
      </dsp:nvSpPr>
      <dsp:spPr>
        <a:xfrm rot="10800000">
          <a:off x="1228900" y="657255"/>
          <a:ext cx="4378145" cy="504537"/>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none"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1- زمین 3هکتاری انتهای ایرانمهر</a:t>
          </a:r>
          <a:endParaRPr lang="en-US" sz="2400" b="1" u="none" kern="1200" dirty="0">
            <a:solidFill>
              <a:schemeClr val="bg1"/>
            </a:solidFill>
            <a:cs typeface="B Mitra" panose="00000400000000000000" pitchFamily="2" charset="-78"/>
          </a:endParaRPr>
        </a:p>
      </dsp:txBody>
      <dsp:txXfrm rot="10800000">
        <a:off x="1355034" y="657255"/>
        <a:ext cx="4252011" cy="504537"/>
      </dsp:txXfrm>
    </dsp:sp>
    <dsp:sp modelId="{2170E82D-3002-4DE4-944F-BD91E05B824C}">
      <dsp:nvSpPr>
        <dsp:cNvPr id="0" name=""/>
        <dsp:cNvSpPr/>
      </dsp:nvSpPr>
      <dsp:spPr>
        <a:xfrm>
          <a:off x="976631" y="657255"/>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4BCC26-0E72-4E2F-8D16-EF4C30AFE9C6}">
      <dsp:nvSpPr>
        <dsp:cNvPr id="0" name=""/>
        <dsp:cNvSpPr/>
      </dsp:nvSpPr>
      <dsp:spPr>
        <a:xfrm rot="10800000">
          <a:off x="1228900" y="1312400"/>
          <a:ext cx="4378145" cy="504537"/>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sng"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2- طبقه فوقانی پارکینگ عدالت 17</a:t>
          </a:r>
          <a:endParaRPr lang="en-US" sz="2400" b="1" u="sng" kern="1200" dirty="0">
            <a:solidFill>
              <a:schemeClr val="bg1"/>
            </a:solidFill>
            <a:cs typeface="B Mitra" panose="00000400000000000000" pitchFamily="2" charset="-78"/>
          </a:endParaRPr>
        </a:p>
      </dsp:txBody>
      <dsp:txXfrm rot="10800000">
        <a:off x="1355034" y="1312400"/>
        <a:ext cx="4252011" cy="504537"/>
      </dsp:txXfrm>
    </dsp:sp>
    <dsp:sp modelId="{4EF661CC-1AF7-417A-9B76-ADAACB88F225}">
      <dsp:nvSpPr>
        <dsp:cNvPr id="0" name=""/>
        <dsp:cNvSpPr/>
      </dsp:nvSpPr>
      <dsp:spPr>
        <a:xfrm>
          <a:off x="976631" y="1312400"/>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F6998F-A538-4A46-A94B-3401130A468B}">
      <dsp:nvSpPr>
        <dsp:cNvPr id="0" name=""/>
        <dsp:cNvSpPr/>
      </dsp:nvSpPr>
      <dsp:spPr>
        <a:xfrm rot="10800000">
          <a:off x="1228900" y="1967545"/>
          <a:ext cx="4378145" cy="504537"/>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sng"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3-طبقه همکف پارکینگ عدالت 17</a:t>
          </a:r>
          <a:endParaRPr lang="en-US" sz="2400" b="1" u="sng" kern="1200" dirty="0">
            <a:solidFill>
              <a:schemeClr val="bg1"/>
            </a:solidFill>
            <a:cs typeface="B Mitra" panose="00000400000000000000" pitchFamily="2" charset="-78"/>
          </a:endParaRPr>
        </a:p>
      </dsp:txBody>
      <dsp:txXfrm rot="10800000">
        <a:off x="1355034" y="1967545"/>
        <a:ext cx="4252011" cy="504537"/>
      </dsp:txXfrm>
    </dsp:sp>
    <dsp:sp modelId="{E24D67F7-64E5-4B75-8F00-DEC2B4875345}">
      <dsp:nvSpPr>
        <dsp:cNvPr id="0" name=""/>
        <dsp:cNvSpPr/>
      </dsp:nvSpPr>
      <dsp:spPr>
        <a:xfrm>
          <a:off x="976631" y="1967545"/>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C3E40-B368-4CBD-80E0-96EA446B2662}">
      <dsp:nvSpPr>
        <dsp:cNvPr id="0" name=""/>
        <dsp:cNvSpPr/>
      </dsp:nvSpPr>
      <dsp:spPr>
        <a:xfrm rot="10800000">
          <a:off x="1228900" y="2622690"/>
          <a:ext cx="4378145" cy="504537"/>
        </a:xfrm>
        <a:prstGeom prst="homePlat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sng"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4-تابلوهای تبلیغاتی پهن پیکر</a:t>
          </a:r>
          <a:endParaRPr lang="en-US" sz="2400" b="1" u="sng" kern="1200" dirty="0">
            <a:solidFill>
              <a:schemeClr val="bg1"/>
            </a:solidFill>
            <a:cs typeface="B Mitra" panose="00000400000000000000" pitchFamily="2" charset="-78"/>
          </a:endParaRPr>
        </a:p>
      </dsp:txBody>
      <dsp:txXfrm rot="10800000">
        <a:off x="1355034" y="2622690"/>
        <a:ext cx="4252011" cy="504537"/>
      </dsp:txXfrm>
    </dsp:sp>
    <dsp:sp modelId="{68C1A0E4-DA44-4947-B9EE-8445EBA2AAFB}">
      <dsp:nvSpPr>
        <dsp:cNvPr id="0" name=""/>
        <dsp:cNvSpPr/>
      </dsp:nvSpPr>
      <dsp:spPr>
        <a:xfrm>
          <a:off x="976631" y="2622690"/>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361774-05E7-40DE-8881-D0F20EDC7E8C}">
      <dsp:nvSpPr>
        <dsp:cNvPr id="0" name=""/>
        <dsp:cNvSpPr/>
      </dsp:nvSpPr>
      <dsp:spPr>
        <a:xfrm rot="10800000">
          <a:off x="1228900" y="3277835"/>
          <a:ext cx="4378145" cy="504537"/>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sng"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5-هتل واقع در سایت شهربازی</a:t>
          </a:r>
          <a:endParaRPr lang="en-US" sz="2400" b="1" u="sng" kern="1200" dirty="0">
            <a:solidFill>
              <a:schemeClr val="bg1"/>
            </a:solidFill>
            <a:cs typeface="B Mitra" panose="00000400000000000000" pitchFamily="2" charset="-78"/>
          </a:endParaRPr>
        </a:p>
      </dsp:txBody>
      <dsp:txXfrm rot="10800000">
        <a:off x="1355034" y="3277835"/>
        <a:ext cx="4252011" cy="504537"/>
      </dsp:txXfrm>
    </dsp:sp>
    <dsp:sp modelId="{8F8D739C-8062-4CD9-95A5-F66104B11F0F}">
      <dsp:nvSpPr>
        <dsp:cNvPr id="0" name=""/>
        <dsp:cNvSpPr/>
      </dsp:nvSpPr>
      <dsp:spPr>
        <a:xfrm>
          <a:off x="976631" y="3277835"/>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63A7F4-D3B8-4412-B810-DE6BAF82F34D}">
      <dsp:nvSpPr>
        <dsp:cNvPr id="0" name=""/>
        <dsp:cNvSpPr/>
      </dsp:nvSpPr>
      <dsp:spPr>
        <a:xfrm rot="10800000">
          <a:off x="1228900" y="3932980"/>
          <a:ext cx="4378145" cy="504537"/>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sng"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6-هتل ناهارخوران</a:t>
          </a:r>
          <a:endParaRPr lang="en-US" sz="2400" b="1" u="sng" kern="1200" dirty="0">
            <a:solidFill>
              <a:schemeClr val="bg1"/>
            </a:solidFill>
            <a:cs typeface="B Mitra" panose="00000400000000000000" pitchFamily="2" charset="-78"/>
          </a:endParaRPr>
        </a:p>
      </dsp:txBody>
      <dsp:txXfrm rot="10800000">
        <a:off x="1355034" y="3932980"/>
        <a:ext cx="4252011" cy="504537"/>
      </dsp:txXfrm>
    </dsp:sp>
    <dsp:sp modelId="{FDE74496-F5EF-4C52-8338-D36F49BBF53D}">
      <dsp:nvSpPr>
        <dsp:cNvPr id="0" name=""/>
        <dsp:cNvSpPr/>
      </dsp:nvSpPr>
      <dsp:spPr>
        <a:xfrm>
          <a:off x="976631" y="3932980"/>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14A740-B234-4DD4-B7E8-F583586D9059}">
      <dsp:nvSpPr>
        <dsp:cNvPr id="0" name=""/>
        <dsp:cNvSpPr/>
      </dsp:nvSpPr>
      <dsp:spPr>
        <a:xfrm rot="10800000">
          <a:off x="1228900" y="4588125"/>
          <a:ext cx="4378145" cy="504537"/>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sng"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7-پروژه سرمایه گذاری رودکی</a:t>
          </a:r>
          <a:endParaRPr lang="en-US" sz="2400" b="1" u="sng" kern="1200" dirty="0">
            <a:solidFill>
              <a:schemeClr val="bg1"/>
            </a:solidFill>
            <a:cs typeface="B Mitra" panose="00000400000000000000" pitchFamily="2" charset="-78"/>
          </a:endParaRPr>
        </a:p>
      </dsp:txBody>
      <dsp:txXfrm rot="10800000">
        <a:off x="1355034" y="4588125"/>
        <a:ext cx="4252011" cy="504537"/>
      </dsp:txXfrm>
    </dsp:sp>
    <dsp:sp modelId="{B246D0C8-F4B6-420F-8EF3-3356C2441B98}">
      <dsp:nvSpPr>
        <dsp:cNvPr id="0" name=""/>
        <dsp:cNvSpPr/>
      </dsp:nvSpPr>
      <dsp:spPr>
        <a:xfrm>
          <a:off x="976631" y="4588125"/>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A4595E-7720-4BFB-98BE-DDFF236DAA5E}">
      <dsp:nvSpPr>
        <dsp:cNvPr id="0" name=""/>
        <dsp:cNvSpPr/>
      </dsp:nvSpPr>
      <dsp:spPr>
        <a:xfrm rot="10800000">
          <a:off x="1228900" y="5243270"/>
          <a:ext cx="4378145" cy="504537"/>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487" tIns="91440" rIns="170688" bIns="91440" numCol="1" spcCol="1270" anchor="ctr" anchorCtr="0">
          <a:noAutofit/>
        </a:bodyPr>
        <a:lstStyle/>
        <a:p>
          <a:pPr marL="0" lvl="0" indent="0" algn="ctr" defTabSz="1066800">
            <a:lnSpc>
              <a:spcPct val="90000"/>
            </a:lnSpc>
            <a:spcBef>
              <a:spcPct val="0"/>
            </a:spcBef>
            <a:spcAft>
              <a:spcPct val="35000"/>
            </a:spcAft>
            <a:buNone/>
          </a:pPr>
          <a:r>
            <a:rPr lang="fa-IR" sz="2400" b="1" u="sng" kern="1200" dirty="0">
              <a:solidFill>
                <a:schemeClr val="bg1"/>
              </a:solidFill>
              <a:cs typeface="B Mitra" panose="00000400000000000000" pitchFamily="2" charset="-78"/>
              <a:hlinkClick xmlns:r="http://schemas.openxmlformats.org/officeDocument/2006/relationships" r:id="" action="ppaction://hlinksldjump">
                <a:extLst>
                  <a:ext uri="{A12FA001-AC4F-418D-AE19-62706E023703}">
                    <ahyp:hlinkClr xmlns:ahyp="http://schemas.microsoft.com/office/drawing/2018/hyperlinkcolor" val="tx"/>
                  </a:ext>
                </a:extLst>
              </a:hlinkClick>
            </a:rPr>
            <a:t>8-پروژه سرمایه گذاری سیدین</a:t>
          </a:r>
          <a:endParaRPr lang="en-US" sz="2400" b="1" u="sng" kern="1200" dirty="0">
            <a:solidFill>
              <a:schemeClr val="bg1"/>
            </a:solidFill>
            <a:cs typeface="B Mitra" panose="00000400000000000000" pitchFamily="2" charset="-78"/>
          </a:endParaRPr>
        </a:p>
      </dsp:txBody>
      <dsp:txXfrm rot="10800000">
        <a:off x="1355034" y="5243270"/>
        <a:ext cx="4252011" cy="504537"/>
      </dsp:txXfrm>
    </dsp:sp>
    <dsp:sp modelId="{BF550D96-192D-4F57-9986-38E62652392B}">
      <dsp:nvSpPr>
        <dsp:cNvPr id="0" name=""/>
        <dsp:cNvSpPr/>
      </dsp:nvSpPr>
      <dsp:spPr>
        <a:xfrm>
          <a:off x="976631" y="5243270"/>
          <a:ext cx="504537" cy="504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6D6D-8417-4568-8BBF-374AD7CB3445}">
      <dsp:nvSpPr>
        <dsp:cNvPr id="0" name=""/>
        <dsp:cNvSpPr/>
      </dsp:nvSpPr>
      <dsp:spPr>
        <a:xfrm>
          <a:off x="0" y="45"/>
          <a:ext cx="9625149" cy="86269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a-IR" sz="2800" kern="1200" dirty="0">
              <a:solidFill>
                <a:schemeClr val="tx1"/>
              </a:solidFill>
              <a:cs typeface="B Badr" panose="00000400000000000000" pitchFamily="2" charset="-78"/>
            </a:rPr>
            <a:t>تصاویر مربوط به پروژه سرمایه گذاری هتل ناهارخوران</a:t>
          </a:r>
          <a:endParaRPr lang="en-US" sz="2800" kern="1200" dirty="0">
            <a:solidFill>
              <a:schemeClr val="tx1"/>
            </a:solidFill>
            <a:cs typeface="B Badr" panose="00000400000000000000" pitchFamily="2" charset="-78"/>
          </a:endParaRPr>
        </a:p>
      </dsp:txBody>
      <dsp:txXfrm>
        <a:off x="42113" y="42158"/>
        <a:ext cx="9540923" cy="77846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B14D-B56B-4CCF-B2F0-156EEE621431}">
      <dsp:nvSpPr>
        <dsp:cNvPr id="0" name=""/>
        <dsp:cNvSpPr/>
      </dsp:nvSpPr>
      <dsp:spPr>
        <a:xfrm>
          <a:off x="0" y="38769"/>
          <a:ext cx="7372643" cy="1067962"/>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7-پروژه سرمایه گذاری رودکی</a:t>
          </a:r>
        </a:p>
        <a:p>
          <a:pPr marL="0" lvl="0" indent="0" algn="ctr" defTabSz="1066800" rtl="1">
            <a:lnSpc>
              <a:spcPct val="90000"/>
            </a:lnSpc>
            <a:spcBef>
              <a:spcPct val="0"/>
            </a:spcBef>
            <a:spcAft>
              <a:spcPct val="35000"/>
            </a:spcAft>
            <a:buNone/>
          </a:pPr>
          <a:endParaRPr lang="en-US" sz="2400" kern="1200" dirty="0">
            <a:solidFill>
              <a:schemeClr val="bg1"/>
            </a:solidFill>
            <a:cs typeface="B Titr" panose="00000700000000000000" pitchFamily="2" charset="-78"/>
          </a:endParaRPr>
        </a:p>
      </dsp:txBody>
      <dsp:txXfrm>
        <a:off x="52134" y="90903"/>
        <a:ext cx="7268375" cy="96369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42600-847B-484E-8F5B-B38FA563D856}">
      <dsp:nvSpPr>
        <dsp:cNvPr id="0" name=""/>
        <dsp:cNvSpPr/>
      </dsp:nvSpPr>
      <dsp:spPr>
        <a:xfrm>
          <a:off x="0" y="55"/>
          <a:ext cx="6885042" cy="830517"/>
        </a:xfrm>
        <a:prstGeom prst="roundRect">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fa-IR" sz="3200" b="1" kern="1200" baseline="0" dirty="0">
              <a:solidFill>
                <a:schemeClr val="bg1"/>
              </a:solidFill>
              <a:cs typeface="B Lotus" panose="00000400000000000000" pitchFamily="2" charset="-78"/>
            </a:rPr>
            <a:t>نقشه </a:t>
          </a:r>
          <a:r>
            <a:rPr lang="en-US" sz="3200" b="1" kern="1200" baseline="0" dirty="0">
              <a:solidFill>
                <a:schemeClr val="bg1"/>
              </a:solidFill>
              <a:cs typeface="B Lotus" panose="00000400000000000000" pitchFamily="2" charset="-78"/>
            </a:rPr>
            <a:t>UTM</a:t>
          </a:r>
          <a:r>
            <a:rPr lang="fa-IR" sz="3200" b="1" kern="1200" baseline="0" dirty="0">
              <a:solidFill>
                <a:schemeClr val="bg1"/>
              </a:solidFill>
              <a:cs typeface="B Lotus" panose="00000400000000000000" pitchFamily="2" charset="-78"/>
            </a:rPr>
            <a:t> پروژه سرمایه گذاری رودکی</a:t>
          </a:r>
          <a:endParaRPr lang="en-US" sz="3200" b="1" kern="1200" dirty="0">
            <a:solidFill>
              <a:schemeClr val="bg1"/>
            </a:solidFill>
            <a:cs typeface="B Lotus" panose="00000400000000000000" pitchFamily="2" charset="-78"/>
          </a:endParaRPr>
        </a:p>
      </dsp:txBody>
      <dsp:txXfrm>
        <a:off x="40542" y="40597"/>
        <a:ext cx="6803958" cy="74943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8CA48-2484-45D4-ADF0-025ED26DD777}">
      <dsp:nvSpPr>
        <dsp:cNvPr id="0" name=""/>
        <dsp:cNvSpPr/>
      </dsp:nvSpPr>
      <dsp:spPr>
        <a:xfrm>
          <a:off x="0" y="111"/>
          <a:ext cx="9849915" cy="830517"/>
        </a:xfrm>
        <a:prstGeom prst="roundRect">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fa-IR" sz="3200" b="1" kern="1200" baseline="0" dirty="0">
              <a:solidFill>
                <a:schemeClr val="bg1"/>
              </a:solidFill>
              <a:cs typeface="B Lotus" panose="00000400000000000000" pitchFamily="2" charset="-78"/>
            </a:rPr>
            <a:t>مستندات مربوط به پروژه سرمایه گذاری رودکی</a:t>
          </a:r>
          <a:endParaRPr lang="en-US" sz="3200" b="1" kern="1200" dirty="0">
            <a:solidFill>
              <a:schemeClr val="bg1"/>
            </a:solidFill>
            <a:cs typeface="B Lotus" panose="00000400000000000000" pitchFamily="2" charset="-78"/>
          </a:endParaRPr>
        </a:p>
      </dsp:txBody>
      <dsp:txXfrm>
        <a:off x="40542" y="40653"/>
        <a:ext cx="9768831" cy="74943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E9A94-DC25-4CF6-A987-45715ECF6E2B}">
      <dsp:nvSpPr>
        <dsp:cNvPr id="0" name=""/>
        <dsp:cNvSpPr/>
      </dsp:nvSpPr>
      <dsp:spPr>
        <a:xfrm>
          <a:off x="0" y="0"/>
          <a:ext cx="9823267" cy="83015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a-IR" sz="3200" kern="1200" baseline="0" dirty="0">
              <a:solidFill>
                <a:schemeClr val="bg1"/>
              </a:solidFill>
              <a:cs typeface="B Jadid" panose="00000700000000000000" pitchFamily="2" charset="-78"/>
            </a:rPr>
            <a:t>مستندات مربوط به مصوبات کمیسیون ماده 5</a:t>
          </a:r>
          <a:endParaRPr lang="en-US" sz="3200" kern="1200" dirty="0">
            <a:solidFill>
              <a:schemeClr val="bg1"/>
            </a:solidFill>
            <a:cs typeface="B Jadid" panose="00000700000000000000" pitchFamily="2" charset="-78"/>
          </a:endParaRPr>
        </a:p>
      </dsp:txBody>
      <dsp:txXfrm>
        <a:off x="40525" y="40525"/>
        <a:ext cx="9742217" cy="74910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3581233" cy="497021"/>
        </a:xfrm>
        <a:prstGeom prst="round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نقشه پروژه سرمایه گذاری رودکی</a:t>
          </a:r>
          <a:endParaRPr lang="en-US" sz="1800" kern="1200" dirty="0">
            <a:solidFill>
              <a:schemeClr val="bg1"/>
            </a:solidFill>
            <a:cs typeface="B Badr" panose="00000400000000000000" pitchFamily="2" charset="-78"/>
          </a:endParaRPr>
        </a:p>
      </dsp:txBody>
      <dsp:txXfrm>
        <a:off x="24263" y="24263"/>
        <a:ext cx="3532707" cy="44849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3581233" cy="497021"/>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تحلیل پروانه</a:t>
          </a:r>
          <a:endParaRPr lang="en-US" sz="1800" kern="1200" dirty="0">
            <a:solidFill>
              <a:schemeClr val="bg1"/>
            </a:solidFill>
            <a:cs typeface="B Badr" panose="00000400000000000000" pitchFamily="2" charset="-78"/>
          </a:endParaRPr>
        </a:p>
      </dsp:txBody>
      <dsp:txXfrm>
        <a:off x="24263" y="24263"/>
        <a:ext cx="3532707" cy="44849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330C3-5245-420B-854D-158844837A27}">
      <dsp:nvSpPr>
        <dsp:cNvPr id="0" name=""/>
        <dsp:cNvSpPr/>
      </dsp:nvSpPr>
      <dsp:spPr>
        <a:xfrm>
          <a:off x="0" y="279"/>
          <a:ext cx="3532707" cy="447936"/>
        </a:xfrm>
        <a:prstGeom prst="roundRect">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889000" rtl="1">
            <a:lnSpc>
              <a:spcPct val="90000"/>
            </a:lnSpc>
            <a:spcBef>
              <a:spcPct val="0"/>
            </a:spcBef>
            <a:spcAft>
              <a:spcPct val="35000"/>
            </a:spcAft>
            <a:buNone/>
          </a:pPr>
          <a:r>
            <a:rPr lang="fa-IR" sz="2000" b="1" kern="1200" dirty="0">
              <a:solidFill>
                <a:schemeClr val="bg1"/>
              </a:solidFill>
              <a:cs typeface="B Lotus" panose="00000400000000000000" pitchFamily="2" charset="-78"/>
            </a:rPr>
            <a:t>تحلیل درآمدی</a:t>
          </a:r>
          <a:endParaRPr lang="en-US" sz="2000" kern="1200" dirty="0">
            <a:solidFill>
              <a:schemeClr val="bg1"/>
            </a:solidFill>
            <a:cs typeface="B Lotus" panose="00000400000000000000" pitchFamily="2" charset="-78"/>
          </a:endParaRPr>
        </a:p>
      </dsp:txBody>
      <dsp:txXfrm>
        <a:off x="21866" y="22145"/>
        <a:ext cx="3488975" cy="40420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4428309" cy="496473"/>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fa-IR" sz="2400" b="1" kern="1200" dirty="0">
              <a:solidFill>
                <a:schemeClr val="bg1"/>
              </a:solidFill>
              <a:cs typeface="B Badr" panose="00000400000000000000" pitchFamily="2" charset="-78"/>
            </a:rPr>
            <a:t>عکس هوایی پروژه سرمایه گذاری رودکی</a:t>
          </a:r>
          <a:endParaRPr lang="en-US" sz="2400" kern="1200" dirty="0">
            <a:solidFill>
              <a:schemeClr val="bg1"/>
            </a:solidFill>
            <a:cs typeface="B Badr" panose="00000400000000000000" pitchFamily="2" charset="-78"/>
          </a:endParaRPr>
        </a:p>
      </dsp:txBody>
      <dsp:txXfrm>
        <a:off x="24236" y="24236"/>
        <a:ext cx="4379837" cy="44800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B14D-B56B-4CCF-B2F0-156EEE621431}">
      <dsp:nvSpPr>
        <dsp:cNvPr id="0" name=""/>
        <dsp:cNvSpPr/>
      </dsp:nvSpPr>
      <dsp:spPr>
        <a:xfrm>
          <a:off x="0" y="38769"/>
          <a:ext cx="7372643" cy="1067962"/>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8- پروژه سرمایه گذاری سیدین</a:t>
          </a:r>
        </a:p>
        <a:p>
          <a:pPr marL="0" lvl="0" indent="0" algn="ctr" defTabSz="1066800" rtl="1">
            <a:lnSpc>
              <a:spcPct val="90000"/>
            </a:lnSpc>
            <a:spcBef>
              <a:spcPct val="0"/>
            </a:spcBef>
            <a:spcAft>
              <a:spcPct val="35000"/>
            </a:spcAft>
            <a:buNone/>
          </a:pPr>
          <a:endParaRPr lang="en-US" sz="2400" kern="1200" dirty="0">
            <a:solidFill>
              <a:schemeClr val="bg1"/>
            </a:solidFill>
            <a:cs typeface="B Titr" panose="00000700000000000000" pitchFamily="2" charset="-78"/>
          </a:endParaRPr>
        </a:p>
      </dsp:txBody>
      <dsp:txXfrm>
        <a:off x="52134" y="90903"/>
        <a:ext cx="7268375" cy="963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FE34B-E018-4B4C-8C4E-623AB3F9202D}">
      <dsp:nvSpPr>
        <dsp:cNvPr id="0" name=""/>
        <dsp:cNvSpPr/>
      </dsp:nvSpPr>
      <dsp:spPr>
        <a:xfrm>
          <a:off x="0" y="0"/>
          <a:ext cx="2777197" cy="482956"/>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a-IR" sz="1600" kern="1200" dirty="0">
              <a:solidFill>
                <a:schemeClr val="tx1"/>
              </a:solidFill>
              <a:cs typeface="B Titr" panose="00000700000000000000" pitchFamily="2" charset="-78"/>
            </a:rPr>
            <a:t>بسم الله الرحمن الرحیم</a:t>
          </a:r>
          <a:endParaRPr lang="en-US" sz="1600" kern="1200" dirty="0">
            <a:solidFill>
              <a:schemeClr val="tx1"/>
            </a:solidFill>
            <a:cs typeface="B Titr" panose="00000700000000000000" pitchFamily="2" charset="-78"/>
          </a:endParaRPr>
        </a:p>
      </dsp:txBody>
      <dsp:txXfrm>
        <a:off x="23576" y="23576"/>
        <a:ext cx="2730045" cy="43580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DA88B-748F-4458-8150-213FA6763B60}">
      <dsp:nvSpPr>
        <dsp:cNvPr id="0" name=""/>
        <dsp:cNvSpPr/>
      </dsp:nvSpPr>
      <dsp:spPr>
        <a:xfrm>
          <a:off x="0" y="3"/>
          <a:ext cx="8104242" cy="81432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fa-IR" sz="2900" b="1" kern="1200" baseline="0" dirty="0">
              <a:cs typeface="B Jadid" panose="00000700000000000000" pitchFamily="2" charset="-78"/>
            </a:rPr>
            <a:t>نقشه </a:t>
          </a:r>
          <a:r>
            <a:rPr lang="en-US" sz="2900" b="1" kern="1200" baseline="0" dirty="0">
              <a:cs typeface="B Jadid" panose="00000700000000000000" pitchFamily="2" charset="-78"/>
            </a:rPr>
            <a:t>UTM</a:t>
          </a:r>
          <a:r>
            <a:rPr lang="fa-IR" sz="2900" b="1" kern="1200" baseline="0" dirty="0">
              <a:cs typeface="B Jadid" panose="00000700000000000000" pitchFamily="2" charset="-78"/>
            </a:rPr>
            <a:t> پروژه سرمایه گذاری سیدین</a:t>
          </a:r>
          <a:endParaRPr lang="en-US" sz="2900" b="1" kern="1200" dirty="0">
            <a:cs typeface="B Jadid" panose="00000700000000000000" pitchFamily="2" charset="-78"/>
          </a:endParaRPr>
        </a:p>
      </dsp:txBody>
      <dsp:txXfrm>
        <a:off x="39752" y="39755"/>
        <a:ext cx="8024738" cy="73481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0"/>
          <a:ext cx="3581233" cy="497021"/>
        </a:xfrm>
        <a:prstGeom prst="roundRect">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ضوابط تعیین شده از سوی معاونت شهرسازی</a:t>
          </a:r>
          <a:endParaRPr lang="en-US" sz="1800" kern="1200" dirty="0">
            <a:solidFill>
              <a:schemeClr val="bg1"/>
            </a:solidFill>
            <a:cs typeface="B Badr" panose="00000400000000000000" pitchFamily="2" charset="-78"/>
          </a:endParaRPr>
        </a:p>
      </dsp:txBody>
      <dsp:txXfrm>
        <a:off x="24263" y="24263"/>
        <a:ext cx="3532707" cy="44849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6D6D-8417-4568-8BBF-374AD7CB3445}">
      <dsp:nvSpPr>
        <dsp:cNvPr id="0" name=""/>
        <dsp:cNvSpPr/>
      </dsp:nvSpPr>
      <dsp:spPr>
        <a:xfrm>
          <a:off x="0" y="45"/>
          <a:ext cx="9625149" cy="86269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a-IR" sz="2800" kern="1200" dirty="0">
              <a:solidFill>
                <a:schemeClr val="tx1"/>
              </a:solidFill>
              <a:cs typeface="B Badr" panose="00000400000000000000" pitchFamily="2" charset="-78"/>
            </a:rPr>
            <a:t>تصاویر مربوط به پروژه سرمایه گذاری سیدین</a:t>
          </a:r>
          <a:endParaRPr lang="en-US" sz="2800" kern="1200" dirty="0">
            <a:solidFill>
              <a:schemeClr val="tx1"/>
            </a:solidFill>
            <a:cs typeface="B Badr" panose="00000400000000000000" pitchFamily="2" charset="-78"/>
          </a:endParaRPr>
        </a:p>
      </dsp:txBody>
      <dsp:txXfrm>
        <a:off x="42113" y="42158"/>
        <a:ext cx="9540923" cy="7784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4CDB4-1BD5-45BF-A633-CD15481FAA5F}">
      <dsp:nvSpPr>
        <dsp:cNvPr id="0" name=""/>
        <dsp:cNvSpPr/>
      </dsp:nvSpPr>
      <dsp:spPr>
        <a:xfrm>
          <a:off x="0" y="571"/>
          <a:ext cx="3889048" cy="482487"/>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b="1" kern="1200" baseline="0" dirty="0">
              <a:solidFill>
                <a:schemeClr val="bg1"/>
              </a:solidFill>
              <a:cs typeface="B Badr" panose="00000400000000000000" pitchFamily="2" charset="-78"/>
            </a:rPr>
            <a:t>معرفی فرصت های سرمایه گذاری</a:t>
          </a:r>
          <a:endParaRPr lang="en-US" sz="2400" kern="1200" dirty="0">
            <a:solidFill>
              <a:schemeClr val="bg1"/>
            </a:solidFill>
            <a:cs typeface="B Badr" panose="00000400000000000000" pitchFamily="2" charset="-78"/>
          </a:endParaRPr>
        </a:p>
      </dsp:txBody>
      <dsp:txXfrm>
        <a:off x="23553" y="24124"/>
        <a:ext cx="3841942" cy="4353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86457-1BBF-46FD-A759-AC4F53236F8A}">
      <dsp:nvSpPr>
        <dsp:cNvPr id="0" name=""/>
        <dsp:cNvSpPr/>
      </dsp:nvSpPr>
      <dsp:spPr>
        <a:xfrm>
          <a:off x="0" y="227453"/>
          <a:ext cx="6949969" cy="954234"/>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w="165100" prst="coolSlant"/>
          <a:bevelB/>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solidFill>
                <a:schemeClr val="bg1"/>
              </a:solidFill>
              <a:cs typeface="B Titr" panose="00000700000000000000" pitchFamily="2" charset="-78"/>
            </a:rPr>
            <a:t>1-نام پروژه: زمین 3هکتاری انتهای ایرانمهر</a:t>
          </a:r>
          <a:br>
            <a:rPr lang="fa-IR" sz="2400" kern="1200" dirty="0">
              <a:solidFill>
                <a:schemeClr val="bg1"/>
              </a:solidFill>
              <a:cs typeface="B Titr" panose="00000700000000000000" pitchFamily="2" charset="-78"/>
            </a:rPr>
          </a:br>
          <a:endParaRPr lang="en-US" sz="2400" kern="1200" dirty="0">
            <a:solidFill>
              <a:schemeClr val="bg1"/>
            </a:solidFill>
            <a:cs typeface="B Titr" panose="00000700000000000000" pitchFamily="2" charset="-78"/>
          </a:endParaRPr>
        </a:p>
      </dsp:txBody>
      <dsp:txXfrm>
        <a:off x="46582" y="274035"/>
        <a:ext cx="6856805" cy="861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C703C-7943-48F2-B336-1BDD1458001E}">
      <dsp:nvSpPr>
        <dsp:cNvPr id="0" name=""/>
        <dsp:cNvSpPr/>
      </dsp:nvSpPr>
      <dsp:spPr>
        <a:xfrm>
          <a:off x="0" y="215"/>
          <a:ext cx="7075810" cy="8301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fa-IR" sz="3200" kern="1200" baseline="0" dirty="0">
              <a:solidFill>
                <a:schemeClr val="bg1"/>
              </a:solidFill>
              <a:cs typeface="B Lotus" panose="00000400000000000000" pitchFamily="2" charset="-78"/>
            </a:rPr>
            <a:t>نقشه </a:t>
          </a:r>
          <a:r>
            <a:rPr lang="en-US" sz="3200" kern="1200" baseline="0" dirty="0">
              <a:solidFill>
                <a:schemeClr val="bg1"/>
              </a:solidFill>
              <a:cs typeface="B Lotus" panose="00000400000000000000" pitchFamily="2" charset="-78"/>
            </a:rPr>
            <a:t>UTM</a:t>
          </a:r>
          <a:r>
            <a:rPr lang="fa-IR" sz="3200" kern="1200" baseline="0" dirty="0">
              <a:solidFill>
                <a:schemeClr val="bg1"/>
              </a:solidFill>
              <a:cs typeface="B Lotus" panose="00000400000000000000" pitchFamily="2" charset="-78"/>
            </a:rPr>
            <a:t> – پروژه سرمایه گذاری ایرانمهر</a:t>
          </a:r>
          <a:endParaRPr lang="en-US" sz="3200" kern="1200" dirty="0">
            <a:solidFill>
              <a:schemeClr val="bg1"/>
            </a:solidFill>
            <a:cs typeface="B Lotus" panose="00000400000000000000" pitchFamily="2" charset="-78"/>
          </a:endParaRPr>
        </a:p>
      </dsp:txBody>
      <dsp:txXfrm>
        <a:off x="40527" y="40742"/>
        <a:ext cx="6994756" cy="7491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61FF-DE1B-4DCF-832D-7894A2584426}">
      <dsp:nvSpPr>
        <dsp:cNvPr id="0" name=""/>
        <dsp:cNvSpPr/>
      </dsp:nvSpPr>
      <dsp:spPr>
        <a:xfrm>
          <a:off x="0" y="172"/>
          <a:ext cx="6711462" cy="496678"/>
        </a:xfrm>
        <a:prstGeom prst="roundRect">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889000" rtl="1">
            <a:lnSpc>
              <a:spcPct val="90000"/>
            </a:lnSpc>
            <a:spcBef>
              <a:spcPct val="0"/>
            </a:spcBef>
            <a:spcAft>
              <a:spcPct val="35000"/>
            </a:spcAft>
            <a:buNone/>
          </a:pPr>
          <a:r>
            <a:rPr lang="fa-IR" sz="2000" b="1" kern="1200" dirty="0">
              <a:solidFill>
                <a:schemeClr val="bg1"/>
              </a:solidFill>
              <a:cs typeface="B Lotus" panose="00000400000000000000" pitchFamily="2" charset="-78"/>
            </a:rPr>
            <a:t>اعلام ضابطه شهرسازی توسط شهرداری منطقه 2</a:t>
          </a:r>
          <a:endParaRPr lang="en-US" sz="2000" kern="1200" dirty="0">
            <a:solidFill>
              <a:schemeClr val="bg1"/>
            </a:solidFill>
            <a:cs typeface="B Lotus" panose="00000400000000000000" pitchFamily="2" charset="-78"/>
          </a:endParaRPr>
        </a:p>
      </dsp:txBody>
      <dsp:txXfrm>
        <a:off x="24246" y="24418"/>
        <a:ext cx="6662970" cy="4481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6D6D-8417-4568-8BBF-374AD7CB3445}">
      <dsp:nvSpPr>
        <dsp:cNvPr id="0" name=""/>
        <dsp:cNvSpPr/>
      </dsp:nvSpPr>
      <dsp:spPr>
        <a:xfrm>
          <a:off x="0" y="68"/>
          <a:ext cx="10515600" cy="862646"/>
        </a:xfrm>
        <a:prstGeom prst="round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dirty="0">
              <a:solidFill>
                <a:schemeClr val="bg1"/>
              </a:solidFill>
              <a:cs typeface="B Badr" panose="00000400000000000000" pitchFamily="2" charset="-78"/>
            </a:rPr>
            <a:t>تصاویر هوایی مربوط به پروژه سرمایه گذاری ایرانمهر</a:t>
          </a:r>
          <a:endParaRPr lang="en-US" sz="3600" kern="1200" dirty="0">
            <a:solidFill>
              <a:schemeClr val="bg1"/>
            </a:solidFill>
            <a:cs typeface="B Badr" panose="00000400000000000000" pitchFamily="2" charset="-78"/>
          </a:endParaRPr>
        </a:p>
      </dsp:txBody>
      <dsp:txXfrm>
        <a:off x="42111" y="42179"/>
        <a:ext cx="10431378" cy="7784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DFBC3898-576E-4C4B-8D41-B86A4FBB90D7}" type="datetimeFigureOut">
              <a:rPr lang="en-US" smtClean="0"/>
              <a:t>10/15/2023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265738064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4"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3898-576E-4C4B-8D41-B86A4FBB90D7}"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1852021254"/>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3898-576E-4C4B-8D41-B86A4FBB90D7}"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2216741624"/>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3898-576E-4C4B-8D41-B86A4FBB90D7}"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D7BE6-32F5-495A-AABA-19665BD32623}"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8520420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3898-576E-4C4B-8D41-B86A4FBB90D7}"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157887425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FBC3898-576E-4C4B-8D41-B86A4FBB90D7}"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2594772018"/>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FBC3898-576E-4C4B-8D41-B86A4FBB90D7}"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588684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BC3898-576E-4C4B-8D41-B86A4FBB90D7}"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2489330904"/>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BC3898-576E-4C4B-8D41-B86A4FBB90D7}"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3234359601"/>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BC3898-576E-4C4B-8D41-B86A4FBB90D7}"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4166729335"/>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BC3898-576E-4C4B-8D41-B86A4FBB90D7}"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35506831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BC3898-576E-4C4B-8D41-B86A4FBB90D7}"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3229911201"/>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BC3898-576E-4C4B-8D41-B86A4FBB90D7}"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1917730527"/>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BC3898-576E-4C4B-8D41-B86A4FBB90D7}"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3580245571"/>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C3898-576E-4C4B-8D41-B86A4FBB90D7}"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135633196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3898-576E-4C4B-8D41-B86A4FBB90D7}"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832848841"/>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3898-576E-4C4B-8D41-B86A4FBB90D7}"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D7BE6-32F5-495A-AABA-19665BD32623}" type="slidenum">
              <a:rPr lang="en-US" smtClean="0"/>
              <a:t>‹#›</a:t>
            </a:fld>
            <a:endParaRPr lang="en-US"/>
          </a:p>
        </p:txBody>
      </p:sp>
    </p:spTree>
    <p:extLst>
      <p:ext uri="{BB962C8B-B14F-4D97-AF65-F5344CB8AC3E}">
        <p14:creationId xmlns:p14="http://schemas.microsoft.com/office/powerpoint/2010/main" val="753828707"/>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1" name="camera.wav"/>
          </p:stSnd>
        </p:sndAc>
      </p:transition>
    </mc:Choice>
    <mc:Fallback xmlns="">
      <p:transition spd="slow">
        <p:fade/>
        <p:sndAc>
          <p:stSnd>
            <p:snd r:embed="rId3"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audio" Target="../media/audio1.wav"/><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FBC3898-576E-4C4B-8D41-B86A4FBB90D7}" type="datetimeFigureOut">
              <a:rPr lang="en-US" smtClean="0"/>
              <a:t>10/15/2023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4D7BE6-32F5-495A-AABA-19665BD32623}" type="slidenum">
              <a:rPr lang="en-US" smtClean="0"/>
              <a:t>‹#›</a:t>
            </a:fld>
            <a:endParaRPr lang="en-US"/>
          </a:p>
        </p:txBody>
      </p:sp>
    </p:spTree>
    <p:extLst>
      <p:ext uri="{BB962C8B-B14F-4D97-AF65-F5344CB8AC3E}">
        <p14:creationId xmlns:p14="http://schemas.microsoft.com/office/powerpoint/2010/main" val="4144826990"/>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Lst>
  <mc:AlternateContent xmlns:mc="http://schemas.openxmlformats.org/markup-compatibility/2006" xmlns:p14="http://schemas.microsoft.com/office/powerpoint/2010/main">
    <mc:Choice Requires="p14">
      <p:transition spd="slow" p14:dur="4000">
        <p14:reveal/>
        <p:sndAc>
          <p:stSnd>
            <p:snd r:embed="rId19" name="camera.wav"/>
          </p:stSnd>
        </p:sndAc>
      </p:transition>
    </mc:Choice>
    <mc:Fallback xmlns="">
      <p:transition spd="slow">
        <p:fade/>
        <p:sndAc>
          <p:stSnd>
            <p:snd r:embed="rId21" name="camera.wav"/>
          </p:stSnd>
        </p:sndAc>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8.JPG"/><Relationship Id="rId18" Type="http://schemas.openxmlformats.org/officeDocument/2006/relationships/diagramLayout" Target="../diagrams/layout2.xml"/><Relationship Id="rId3" Type="http://schemas.openxmlformats.org/officeDocument/2006/relationships/image" Target="../media/image3.jpg"/><Relationship Id="rId21" Type="http://schemas.microsoft.com/office/2007/relationships/diagramDrawing" Target="../diagrams/drawing2.xml"/><Relationship Id="rId7" Type="http://schemas.openxmlformats.org/officeDocument/2006/relationships/diagramData" Target="../diagrams/data1.xml"/><Relationship Id="rId12" Type="http://schemas.openxmlformats.org/officeDocument/2006/relationships/image" Target="../media/image7.png"/><Relationship Id="rId17" Type="http://schemas.openxmlformats.org/officeDocument/2006/relationships/diagramData" Target="../diagrams/data2.xml"/><Relationship Id="rId2" Type="http://schemas.openxmlformats.org/officeDocument/2006/relationships/audio" Target="../media/audio1.wav"/><Relationship Id="rId16" Type="http://schemas.openxmlformats.org/officeDocument/2006/relationships/image" Target="../media/image11.jpg"/><Relationship Id="rId20" Type="http://schemas.openxmlformats.org/officeDocument/2006/relationships/diagramColors" Target="../diagrams/colors2.xml"/><Relationship Id="rId1" Type="http://schemas.openxmlformats.org/officeDocument/2006/relationships/slideLayout" Target="../slideLayouts/slideLayout3.xml"/><Relationship Id="rId6" Type="http://schemas.openxmlformats.org/officeDocument/2006/relationships/image" Target="../media/image6.jfif"/><Relationship Id="rId11" Type="http://schemas.microsoft.com/office/2007/relationships/diagramDrawing" Target="../diagrams/drawing1.xml"/><Relationship Id="rId5" Type="http://schemas.openxmlformats.org/officeDocument/2006/relationships/image" Target="../media/image5.jpeg"/><Relationship Id="rId15" Type="http://schemas.openxmlformats.org/officeDocument/2006/relationships/image" Target="../media/image10.jpeg"/><Relationship Id="rId23" Type="http://schemas.openxmlformats.org/officeDocument/2006/relationships/audio" Target="../media/audio1.wav"/><Relationship Id="rId10" Type="http://schemas.openxmlformats.org/officeDocument/2006/relationships/diagramColors" Target="../diagrams/colors1.xml"/><Relationship Id="rId19" Type="http://schemas.openxmlformats.org/officeDocument/2006/relationships/diagramQuickStyle" Target="../diagrams/quickStyle2.xml"/><Relationship Id="rId4" Type="http://schemas.openxmlformats.org/officeDocument/2006/relationships/image" Target="../media/image4.jpeg"/><Relationship Id="rId9" Type="http://schemas.openxmlformats.org/officeDocument/2006/relationships/diagramQuickStyle" Target="../diagrams/quickStyle1.xml"/><Relationship Id="rId14" Type="http://schemas.openxmlformats.org/officeDocument/2006/relationships/image" Target="../media/image9.JP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2.jpg"/><Relationship Id="rId7" Type="http://schemas.openxmlformats.org/officeDocument/2006/relationships/diagramColors" Target="../diagrams/colors1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1.xml"/><Relationship Id="rId11" Type="http://schemas.openxmlformats.org/officeDocument/2006/relationships/audio" Target="../media/audio1.wav"/><Relationship Id="rId5" Type="http://schemas.openxmlformats.org/officeDocument/2006/relationships/diagramLayout" Target="../diagrams/layout11.xml"/><Relationship Id="rId10" Type="http://schemas.openxmlformats.org/officeDocument/2006/relationships/image" Target="../media/image25.jpg"/><Relationship Id="rId4" Type="http://schemas.openxmlformats.org/officeDocument/2006/relationships/diagramData" Target="../diagrams/data11.xml"/><Relationship Id="rId9"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2.jpg"/><Relationship Id="rId7" Type="http://schemas.openxmlformats.org/officeDocument/2006/relationships/diagramColors" Target="../diagrams/colors1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audio" Target="../media/audio1.wav"/><Relationship Id="rId4" Type="http://schemas.openxmlformats.org/officeDocument/2006/relationships/diagramData" Target="../diagrams/data12.xml"/><Relationship Id="rId9" Type="http://schemas.openxmlformats.org/officeDocument/2006/relationships/image" Target="../media/image11.jpg"/></Relationships>
</file>

<file path=ppt/slides/_rels/slide1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6.jpg"/><Relationship Id="rId7" Type="http://schemas.openxmlformats.org/officeDocument/2006/relationships/diagramColors" Target="../diagrams/colors1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6.jpg"/><Relationship Id="rId7" Type="http://schemas.openxmlformats.org/officeDocument/2006/relationships/diagramColors" Target="../diagrams/colors1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4.xml"/><Relationship Id="rId11" Type="http://schemas.openxmlformats.org/officeDocument/2006/relationships/audio" Target="../media/audio1.wav"/><Relationship Id="rId5" Type="http://schemas.openxmlformats.org/officeDocument/2006/relationships/diagramLayout" Target="../diagrams/layout14.xml"/><Relationship Id="rId10" Type="http://schemas.openxmlformats.org/officeDocument/2006/relationships/image" Target="../media/image25.jpg"/><Relationship Id="rId4" Type="http://schemas.openxmlformats.org/officeDocument/2006/relationships/diagramData" Target="../diagrams/data14.xml"/><Relationship Id="rId9"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6.jpg"/><Relationship Id="rId7" Type="http://schemas.openxmlformats.org/officeDocument/2006/relationships/diagramColors" Target="../diagrams/colors1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JPG"/><Relationship Id="rId7" Type="http://schemas.openxmlformats.org/officeDocument/2006/relationships/diagramColors" Target="../diagrams/colors16.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8.JPG"/><Relationship Id="rId7" Type="http://schemas.openxmlformats.org/officeDocument/2006/relationships/diagramColors" Target="../diagrams/colors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7.xml"/><Relationship Id="rId11" Type="http://schemas.openxmlformats.org/officeDocument/2006/relationships/audio" Target="../media/audio1.wav"/><Relationship Id="rId5" Type="http://schemas.openxmlformats.org/officeDocument/2006/relationships/diagramLayout" Target="../diagrams/layout17.xml"/><Relationship Id="rId10" Type="http://schemas.openxmlformats.org/officeDocument/2006/relationships/image" Target="../media/image28.jpg"/><Relationship Id="rId4" Type="http://schemas.openxmlformats.org/officeDocument/2006/relationships/diagramData" Target="../diagrams/data17.xml"/><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jpg"/><Relationship Id="rId7" Type="http://schemas.openxmlformats.org/officeDocument/2006/relationships/diagramQuickStyle" Target="../diagrams/quickStyl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audio" Target="../media/audio1.wav"/><Relationship Id="rId4" Type="http://schemas.openxmlformats.org/officeDocument/2006/relationships/image" Target="../media/image14.png"/><Relationship Id="rId9" Type="http://schemas.microsoft.com/office/2007/relationships/diagramDrawing" Target="../diagrams/drawing3.xml"/></Relationships>
</file>

<file path=ppt/slides/_rels/slide2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8.JPG"/><Relationship Id="rId7" Type="http://schemas.openxmlformats.org/officeDocument/2006/relationships/diagramColors" Target="../diagrams/colors1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audio" Target="../media/audio1.wav"/><Relationship Id="rId4" Type="http://schemas.openxmlformats.org/officeDocument/2006/relationships/diagramData" Target="../diagrams/data18.xml"/><Relationship Id="rId9" Type="http://schemas.openxmlformats.org/officeDocument/2006/relationships/image" Target="../media/image27.jpg"/></Relationships>
</file>

<file path=ppt/slides/_rels/slide2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8.JPG"/><Relationship Id="rId7" Type="http://schemas.openxmlformats.org/officeDocument/2006/relationships/diagramColors" Target="../diagrams/colors19.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9.jpg"/><Relationship Id="rId7" Type="http://schemas.openxmlformats.org/officeDocument/2006/relationships/diagramColors" Target="../diagrams/colors20.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20.xml"/><Relationship Id="rId5" Type="http://schemas.openxmlformats.org/officeDocument/2006/relationships/diagramLayout" Target="../diagrams/layout20.xml"/><Relationship Id="rId10" Type="http://schemas.openxmlformats.org/officeDocument/2006/relationships/audio" Target="../media/audio1.wav"/><Relationship Id="rId4" Type="http://schemas.openxmlformats.org/officeDocument/2006/relationships/diagramData" Target="../diagrams/data20.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1.jpg"/><Relationship Id="rId7" Type="http://schemas.openxmlformats.org/officeDocument/2006/relationships/diagramColors" Target="../diagrams/colors2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21.xml"/><Relationship Id="rId11" Type="http://schemas.openxmlformats.org/officeDocument/2006/relationships/audio" Target="../media/audio1.wav"/><Relationship Id="rId5" Type="http://schemas.openxmlformats.org/officeDocument/2006/relationships/diagramLayout" Target="../diagrams/layout21.xml"/><Relationship Id="rId10" Type="http://schemas.openxmlformats.org/officeDocument/2006/relationships/image" Target="../media/image32.png"/><Relationship Id="rId4" Type="http://schemas.openxmlformats.org/officeDocument/2006/relationships/diagramData" Target="../diagrams/data21.xml"/><Relationship Id="rId9" Type="http://schemas.openxmlformats.org/officeDocument/2006/relationships/hyperlink" Target="&#1587;&#1585;&#1605;&#1575;&#1740;&#1607;%20&#1711;&#1584;&#1575;&#1585;&#1740;/&#1587;&#1585;&#1605;&#1575;&#1740;&#1607;%20&#1711;&#1584;&#1575;&#1585;&#1740;/&#1607;&#1586;&#1575;&#1585;&#1662;&#1740;&#1670;/&#1601;&#1740;&#1604;&#1605;%20&#1575;&#1606;&#1740;&#1605;&#1740;&#1588;&#1606;.mp4" TargetMode="External"/></Relationships>
</file>

<file path=ppt/slides/_rels/slide2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9.jpg"/><Relationship Id="rId7" Type="http://schemas.openxmlformats.org/officeDocument/2006/relationships/diagramColors" Target="../diagrams/colors2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10" Type="http://schemas.openxmlformats.org/officeDocument/2006/relationships/audio" Target="../media/audio1.wav"/><Relationship Id="rId4" Type="http://schemas.openxmlformats.org/officeDocument/2006/relationships/diagramData" Target="../diagrams/data22.xml"/><Relationship Id="rId9" Type="http://schemas.openxmlformats.org/officeDocument/2006/relationships/image" Target="../media/image33.jpg"/></Relationships>
</file>

<file path=ppt/slides/_rels/slide2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9.jpg"/><Relationship Id="rId7" Type="http://schemas.openxmlformats.org/officeDocument/2006/relationships/diagramColors" Target="../diagrams/colors2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10" Type="http://schemas.openxmlformats.org/officeDocument/2006/relationships/audio" Target="../media/audio1.wav"/><Relationship Id="rId4" Type="http://schemas.openxmlformats.org/officeDocument/2006/relationships/diagramData" Target="../diagrams/data23.xml"/><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5.JPG"/><Relationship Id="rId7" Type="http://schemas.openxmlformats.org/officeDocument/2006/relationships/diagramColors" Target="../diagrams/colors2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9.JPG"/><Relationship Id="rId7" Type="http://schemas.openxmlformats.org/officeDocument/2006/relationships/diagramColors" Target="../diagrams/colors2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10" Type="http://schemas.openxmlformats.org/officeDocument/2006/relationships/audio" Target="../media/audio1.wav"/><Relationship Id="rId4" Type="http://schemas.openxmlformats.org/officeDocument/2006/relationships/diagramData" Target="../diagrams/data25.xml"/><Relationship Id="rId9" Type="http://schemas.openxmlformats.org/officeDocument/2006/relationships/image" Target="../media/image36.jp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8.JPG"/><Relationship Id="rId18" Type="http://schemas.openxmlformats.org/officeDocument/2006/relationships/diagramLayout" Target="../diagrams/layout5.xml"/><Relationship Id="rId3" Type="http://schemas.openxmlformats.org/officeDocument/2006/relationships/image" Target="../media/image17.jpg"/><Relationship Id="rId21" Type="http://schemas.microsoft.com/office/2007/relationships/diagramDrawing" Target="../diagrams/drawing5.xml"/><Relationship Id="rId7" Type="http://schemas.openxmlformats.org/officeDocument/2006/relationships/diagramData" Target="../diagrams/data4.xml"/><Relationship Id="rId12" Type="http://schemas.openxmlformats.org/officeDocument/2006/relationships/image" Target="../media/image7.png"/><Relationship Id="rId17" Type="http://schemas.openxmlformats.org/officeDocument/2006/relationships/diagramData" Target="../diagrams/data5.xml"/><Relationship Id="rId2" Type="http://schemas.openxmlformats.org/officeDocument/2006/relationships/audio" Target="../media/audio1.wav"/><Relationship Id="rId16" Type="http://schemas.openxmlformats.org/officeDocument/2006/relationships/image" Target="../media/image11.jpg"/><Relationship Id="rId20" Type="http://schemas.openxmlformats.org/officeDocument/2006/relationships/diagramColors" Target="../diagrams/colors5.xml"/><Relationship Id="rId1" Type="http://schemas.openxmlformats.org/officeDocument/2006/relationships/slideLayout" Target="../slideLayouts/slideLayout3.xml"/><Relationship Id="rId6" Type="http://schemas.openxmlformats.org/officeDocument/2006/relationships/image" Target="../media/image6.jfif"/><Relationship Id="rId11" Type="http://schemas.microsoft.com/office/2007/relationships/diagramDrawing" Target="../diagrams/drawing4.xml"/><Relationship Id="rId5" Type="http://schemas.openxmlformats.org/officeDocument/2006/relationships/image" Target="../media/image5.jpeg"/><Relationship Id="rId15" Type="http://schemas.openxmlformats.org/officeDocument/2006/relationships/image" Target="../media/image10.jpeg"/><Relationship Id="rId23" Type="http://schemas.openxmlformats.org/officeDocument/2006/relationships/audio" Target="../media/audio1.wav"/><Relationship Id="rId10" Type="http://schemas.openxmlformats.org/officeDocument/2006/relationships/diagramColors" Target="../diagrams/colors4.xml"/><Relationship Id="rId19" Type="http://schemas.openxmlformats.org/officeDocument/2006/relationships/diagramQuickStyle" Target="../diagrams/quickStyle5.xml"/><Relationship Id="rId4" Type="http://schemas.openxmlformats.org/officeDocument/2006/relationships/image" Target="../media/image4.jpeg"/><Relationship Id="rId9" Type="http://schemas.openxmlformats.org/officeDocument/2006/relationships/diagramQuickStyle" Target="../diagrams/quickStyle4.xml"/><Relationship Id="rId14" Type="http://schemas.openxmlformats.org/officeDocument/2006/relationships/image" Target="../media/image9.JPG"/><Relationship Id="rId22"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35.JPG"/><Relationship Id="rId7" Type="http://schemas.openxmlformats.org/officeDocument/2006/relationships/diagramColors" Target="../diagrams/colors2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26.xml"/><Relationship Id="rId11" Type="http://schemas.openxmlformats.org/officeDocument/2006/relationships/audio" Target="../media/audio1.wav"/><Relationship Id="rId5" Type="http://schemas.openxmlformats.org/officeDocument/2006/relationships/diagramLayout" Target="../diagrams/layout26.xml"/><Relationship Id="rId10" Type="http://schemas.openxmlformats.org/officeDocument/2006/relationships/image" Target="../media/image38.jpg"/><Relationship Id="rId4" Type="http://schemas.openxmlformats.org/officeDocument/2006/relationships/diagramData" Target="../diagrams/data26.xml"/><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8" Type="http://schemas.microsoft.com/office/2007/relationships/diagramDrawing" Target="../diagrams/drawing27.xml"/><Relationship Id="rId13" Type="http://schemas.openxmlformats.org/officeDocument/2006/relationships/diagramQuickStyle" Target="../diagrams/quickStyle28.xml"/><Relationship Id="rId3" Type="http://schemas.openxmlformats.org/officeDocument/2006/relationships/image" Target="../media/image35.JPG"/><Relationship Id="rId7" Type="http://schemas.openxmlformats.org/officeDocument/2006/relationships/diagramColors" Target="../diagrams/colors27.xml"/><Relationship Id="rId12" Type="http://schemas.openxmlformats.org/officeDocument/2006/relationships/diagramLayout" Target="../diagrams/layout28.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27.xml"/><Relationship Id="rId11" Type="http://schemas.openxmlformats.org/officeDocument/2006/relationships/diagramData" Target="../diagrams/data28.xml"/><Relationship Id="rId5" Type="http://schemas.openxmlformats.org/officeDocument/2006/relationships/diagramLayout" Target="../diagrams/layout27.xml"/><Relationship Id="rId15" Type="http://schemas.microsoft.com/office/2007/relationships/diagramDrawing" Target="../diagrams/drawing28.xml"/><Relationship Id="rId10" Type="http://schemas.openxmlformats.org/officeDocument/2006/relationships/image" Target="../media/image40.jpg"/><Relationship Id="rId4" Type="http://schemas.openxmlformats.org/officeDocument/2006/relationships/diagramData" Target="../diagrams/data27.xml"/><Relationship Id="rId9" Type="http://schemas.openxmlformats.org/officeDocument/2006/relationships/image" Target="../media/image39.jpg"/><Relationship Id="rId14" Type="http://schemas.openxmlformats.org/officeDocument/2006/relationships/diagramColors" Target="../diagrams/colors28.xml"/></Relationships>
</file>

<file path=ppt/slides/_rels/slide32.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9.JPG"/><Relationship Id="rId7" Type="http://schemas.openxmlformats.org/officeDocument/2006/relationships/diagramColors" Target="../diagrams/colors29.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10" Type="http://schemas.openxmlformats.org/officeDocument/2006/relationships/audio" Target="../media/audio1.wav"/><Relationship Id="rId4" Type="http://schemas.openxmlformats.org/officeDocument/2006/relationships/diagramData" Target="../diagrams/data29.xml"/><Relationship Id="rId9" Type="http://schemas.openxmlformats.org/officeDocument/2006/relationships/image" Target="../media/image41.jpg"/></Relationships>
</file>

<file path=ppt/slides/_rels/slide3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9.JPG"/><Relationship Id="rId7" Type="http://schemas.openxmlformats.org/officeDocument/2006/relationships/diagramColors" Target="../diagrams/colors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10" Type="http://schemas.openxmlformats.org/officeDocument/2006/relationships/audio" Target="../media/audio1.wav"/><Relationship Id="rId4" Type="http://schemas.openxmlformats.org/officeDocument/2006/relationships/diagramData" Target="../diagrams/data30.xml"/><Relationship Id="rId9" Type="http://schemas.openxmlformats.org/officeDocument/2006/relationships/image" Target="../media/image35.JPG"/></Relationships>
</file>

<file path=ppt/slides/_rels/slide34.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42.png"/><Relationship Id="rId7" Type="http://schemas.openxmlformats.org/officeDocument/2006/relationships/diagramColors" Target="../diagrams/colors31.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42.png"/><Relationship Id="rId7" Type="http://schemas.openxmlformats.org/officeDocument/2006/relationships/diagramColors" Target="../diagrams/colors3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32.xml"/><Relationship Id="rId5" Type="http://schemas.openxmlformats.org/officeDocument/2006/relationships/diagramLayout" Target="../diagrams/layout32.xml"/><Relationship Id="rId10" Type="http://schemas.openxmlformats.org/officeDocument/2006/relationships/audio" Target="../media/audio1.wav"/><Relationship Id="rId4" Type="http://schemas.openxmlformats.org/officeDocument/2006/relationships/diagramData" Target="../diagrams/data32.xml"/><Relationship Id="rId9" Type="http://schemas.openxmlformats.org/officeDocument/2006/relationships/image" Target="../media/image43.jpg"/></Relationships>
</file>

<file path=ppt/slides/_rels/slide37.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42.png"/><Relationship Id="rId7" Type="http://schemas.openxmlformats.org/officeDocument/2006/relationships/diagramColors" Target="../diagrams/colors3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10" Type="http://schemas.openxmlformats.org/officeDocument/2006/relationships/audio" Target="../media/audio1.wav"/><Relationship Id="rId4" Type="http://schemas.openxmlformats.org/officeDocument/2006/relationships/diagramData" Target="../diagrams/data33.xml"/><Relationship Id="rId9" Type="http://schemas.openxmlformats.org/officeDocument/2006/relationships/image" Target="../media/image44.jpg"/></Relationships>
</file>

<file path=ppt/slides/_rels/slide3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10" Type="http://schemas.openxmlformats.org/officeDocument/2006/relationships/audio" Target="../media/audio1.wav"/><Relationship Id="rId4" Type="http://schemas.openxmlformats.org/officeDocument/2006/relationships/diagramLayout" Target="../diagrams/layout34.xml"/></Relationships>
</file>

<file path=ppt/slides/_rels/slide3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Colors" Target="../diagrams/colors35.xml"/><Relationship Id="rId11" Type="http://schemas.openxmlformats.org/officeDocument/2006/relationships/audio" Target="../media/audio1.wav"/><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image" Target="../media/image47.jpg"/></Relationships>
</file>

<file path=ppt/slides/_rels/slide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png"/><Relationship Id="rId7" Type="http://schemas.openxmlformats.org/officeDocument/2006/relationships/diagramColors" Target="../diagrams/colors6.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audio" Target="../media/audio1.wav"/></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50.jpeg"/><Relationship Id="rId7" Type="http://schemas.openxmlformats.org/officeDocument/2006/relationships/diagramQuickStyle" Target="../diagrams/quickStyle3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Layout" Target="../diagrams/layout36.xml"/><Relationship Id="rId5" Type="http://schemas.openxmlformats.org/officeDocument/2006/relationships/diagramData" Target="../diagrams/data36.xml"/><Relationship Id="rId10" Type="http://schemas.openxmlformats.org/officeDocument/2006/relationships/audio" Target="../media/audio1.wav"/><Relationship Id="rId4" Type="http://schemas.openxmlformats.org/officeDocument/2006/relationships/image" Target="../media/image51.jpeg"/><Relationship Id="rId9" Type="http://schemas.microsoft.com/office/2007/relationships/diagramDrawing" Target="../diagrams/drawing36.xml"/></Relationships>
</file>

<file path=ppt/slides/_rels/slide4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10" Type="http://schemas.openxmlformats.org/officeDocument/2006/relationships/audio" Target="../media/audio1.wav"/><Relationship Id="rId4" Type="http://schemas.openxmlformats.org/officeDocument/2006/relationships/diagramLayout" Target="../diagrams/layout37.xml"/><Relationship Id="rId9" Type="http://schemas.openxmlformats.org/officeDocument/2006/relationships/image" Target="../media/image53.jpg"/></Relationships>
</file>

<file path=ppt/slides/_rels/slide43.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42.png"/><Relationship Id="rId7" Type="http://schemas.openxmlformats.org/officeDocument/2006/relationships/diagramColors" Target="../diagrams/colors3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audio" Target="../media/audio1.wav"/></Relationships>
</file>

<file path=ppt/slides/_rels/slide44.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54.jpg"/><Relationship Id="rId7" Type="http://schemas.openxmlformats.org/officeDocument/2006/relationships/diagramColors" Target="../diagrams/colors39.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39.xml"/><Relationship Id="rId5" Type="http://schemas.openxmlformats.org/officeDocument/2006/relationships/diagramLayout" Target="../diagrams/layout39.xml"/><Relationship Id="rId10" Type="http://schemas.openxmlformats.org/officeDocument/2006/relationships/audio" Target="../media/audio1.wav"/><Relationship Id="rId4" Type="http://schemas.openxmlformats.org/officeDocument/2006/relationships/diagramData" Target="../diagrams/data39.xml"/><Relationship Id="rId9"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56.jpg"/><Relationship Id="rId7" Type="http://schemas.openxmlformats.org/officeDocument/2006/relationships/diagramColors" Target="../diagrams/colors4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40.xml"/><Relationship Id="rId5" Type="http://schemas.openxmlformats.org/officeDocument/2006/relationships/diagramLayout" Target="../diagrams/layout40.xml"/><Relationship Id="rId10" Type="http://schemas.openxmlformats.org/officeDocument/2006/relationships/audio" Target="../media/audio1.wav"/><Relationship Id="rId4" Type="http://schemas.openxmlformats.org/officeDocument/2006/relationships/diagramData" Target="../diagrams/data40.xml"/><Relationship Id="rId9" Type="http://schemas.openxmlformats.org/officeDocument/2006/relationships/image" Target="../media/image57.jpg"/></Relationships>
</file>

<file path=ppt/slides/_rels/slide47.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58.jpg"/><Relationship Id="rId7" Type="http://schemas.openxmlformats.org/officeDocument/2006/relationships/diagramColors" Target="../diagrams/colors4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41.xml"/><Relationship Id="rId11" Type="http://schemas.openxmlformats.org/officeDocument/2006/relationships/audio" Target="../media/audio1.wav"/><Relationship Id="rId5" Type="http://schemas.openxmlformats.org/officeDocument/2006/relationships/diagramLayout" Target="../diagrams/layout41.xml"/><Relationship Id="rId10" Type="http://schemas.openxmlformats.org/officeDocument/2006/relationships/image" Target="../media/image60.jpeg"/><Relationship Id="rId4" Type="http://schemas.openxmlformats.org/officeDocument/2006/relationships/diagramData" Target="../diagrams/data41.xml"/><Relationship Id="rId9"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56.jpg"/><Relationship Id="rId7" Type="http://schemas.openxmlformats.org/officeDocument/2006/relationships/diagramColors" Target="../diagrams/colors4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42.xml"/><Relationship Id="rId11" Type="http://schemas.openxmlformats.org/officeDocument/2006/relationships/audio" Target="../media/audio1.wav"/><Relationship Id="rId5" Type="http://schemas.openxmlformats.org/officeDocument/2006/relationships/diagramLayout" Target="../diagrams/layout42.xml"/><Relationship Id="rId10" Type="http://schemas.openxmlformats.org/officeDocument/2006/relationships/image" Target="../media/image66.jpeg"/><Relationship Id="rId4" Type="http://schemas.openxmlformats.org/officeDocument/2006/relationships/diagramData" Target="../diagrams/data42.xml"/><Relationship Id="rId9"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audio" Target="../media/audio1.wav"/><Relationship Id="rId5" Type="http://schemas.openxmlformats.org/officeDocument/2006/relationships/diagramLayout" Target="../diagrams/layout7.xml"/><Relationship Id="rId10" Type="http://schemas.openxmlformats.org/officeDocument/2006/relationships/image" Target="../media/image20.jpg"/><Relationship Id="rId4" Type="http://schemas.openxmlformats.org/officeDocument/2006/relationships/diagramData" Target="../diagrams/data7.xml"/><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png"/><Relationship Id="rId7" Type="http://schemas.openxmlformats.org/officeDocument/2006/relationships/diagramColors" Target="../diagrams/colors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audio" Target="../media/audio1.wav"/><Relationship Id="rId4" Type="http://schemas.openxmlformats.org/officeDocument/2006/relationships/diagramData" Target="../diagrams/data8.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png"/><Relationship Id="rId7" Type="http://schemas.openxmlformats.org/officeDocument/2006/relationships/diagramColors" Target="../diagrams/colors9.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audio" Target="../media/audio1.wav"/><Relationship Id="rId4" Type="http://schemas.openxmlformats.org/officeDocument/2006/relationships/diagramData" Target="../diagrams/data9.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2.jpg"/><Relationship Id="rId7" Type="http://schemas.openxmlformats.org/officeDocument/2006/relationships/diagramColors" Target="../diagrams/colors10.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audio" Target="../media/audio1.wav"/><Relationship Id="rId4" Type="http://schemas.openxmlformats.org/officeDocument/2006/relationships/diagramData" Target="../diagrams/data10.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5000"/>
            <a:lum/>
          </a:blip>
          <a:srcRect/>
          <a:stretch>
            <a:fillRect t="-14000" b="-14000"/>
          </a:stretch>
        </a:blipFill>
        <a:effectLst/>
      </p:bgPr>
    </p:bg>
    <p:spTree>
      <p:nvGrpSpPr>
        <p:cNvPr id="1" name=""/>
        <p:cNvGrpSpPr/>
        <p:nvPr/>
      </p:nvGrpSpPr>
      <p:grpSpPr>
        <a:xfrm>
          <a:off x="0" y="0"/>
          <a:ext cx="0" cy="0"/>
          <a:chOff x="0" y="0"/>
          <a:chExt cx="0" cy="0"/>
        </a:xfrm>
      </p:grpSpPr>
      <p:sp>
        <p:nvSpPr>
          <p:cNvPr id="7" name="Title 21">
            <a:extLst>
              <a:ext uri="{FF2B5EF4-FFF2-40B4-BE49-F238E27FC236}">
                <a16:creationId xmlns:a16="http://schemas.microsoft.com/office/drawing/2014/main" id="{092FF1CB-A2CB-4446-BC62-DA2743266098}"/>
              </a:ext>
            </a:extLst>
          </p:cNvPr>
          <p:cNvSpPr txBox="1">
            <a:spLocks/>
          </p:cNvSpPr>
          <p:nvPr/>
        </p:nvSpPr>
        <p:spPr>
          <a:xfrm>
            <a:off x="520505" y="3581733"/>
            <a:ext cx="3511649" cy="2112846"/>
          </a:xfrm>
          <a:prstGeom prst="rect">
            <a:avLst/>
          </a:prstGeom>
          <a:scene3d>
            <a:camera prst="orthographicFront"/>
            <a:lightRig rig="threePt" dir="t"/>
          </a:scene3d>
          <a:sp3d>
            <a:bevelT w="152400" h="50800" prst="softRound"/>
            <a:bevelB w="152400" h="50800" prst="softRound"/>
          </a:sp3d>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r>
              <a:rPr lang="fa-IR" sz="2000" dirty="0">
                <a:solidFill>
                  <a:schemeClr val="bg1"/>
                </a:solidFill>
                <a:cs typeface="B Titr" panose="00000700000000000000" pitchFamily="2" charset="-78"/>
              </a:rPr>
              <a:t>توسعه سرمایه گذاری به عنوان یکی از ارکان اصلی اقتصاد شهری، مستلزم شناسایی درست ظرفیت های موجود و معرفی کامل آن به جامعه سرمایه گذاران است. </a:t>
            </a:r>
          </a:p>
          <a:p>
            <a:pPr algn="just" rtl="1"/>
            <a:r>
              <a:rPr lang="fa-IR" sz="1600" b="1" u="sng" dirty="0">
                <a:solidFill>
                  <a:srgbClr val="7030A0"/>
                </a:solidFill>
                <a:cs typeface="B Titr" panose="00000700000000000000" pitchFamily="2" charset="-78"/>
              </a:rPr>
              <a:t>سیدمحمدرضا سیدالنگی، شهردار گرگان</a:t>
            </a:r>
            <a:endParaRPr lang="en-US" sz="1600" b="1" u="sng" dirty="0">
              <a:solidFill>
                <a:srgbClr val="7030A0"/>
              </a:solidFill>
              <a:cs typeface="B Titr" panose="00000700000000000000" pitchFamily="2" charset="-78"/>
            </a:endParaRPr>
          </a:p>
        </p:txBody>
      </p:sp>
      <p:sp>
        <p:nvSpPr>
          <p:cNvPr id="23" name="Title 21">
            <a:extLst>
              <a:ext uri="{FF2B5EF4-FFF2-40B4-BE49-F238E27FC236}">
                <a16:creationId xmlns:a16="http://schemas.microsoft.com/office/drawing/2014/main" id="{9EFDD73D-3ACD-4ACB-AB08-871693DCC44C}"/>
              </a:ext>
            </a:extLst>
          </p:cNvPr>
          <p:cNvSpPr txBox="1">
            <a:spLocks/>
          </p:cNvSpPr>
          <p:nvPr/>
        </p:nvSpPr>
        <p:spPr>
          <a:xfrm>
            <a:off x="4032154" y="6194426"/>
            <a:ext cx="4948313" cy="48305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a-IR" sz="2400" b="1" u="sng" dirty="0">
                <a:solidFill>
                  <a:srgbClr val="002060"/>
                </a:solidFill>
                <a:cs typeface="B Titr" panose="00000700000000000000" pitchFamily="2" charset="-78"/>
              </a:rPr>
              <a:t>اداره سرمایه گذاری  و مشارکت های مردمی</a:t>
            </a:r>
            <a:endParaRPr lang="en-US" sz="2400" b="1" u="sng" dirty="0">
              <a:solidFill>
                <a:srgbClr val="002060"/>
              </a:solidFill>
              <a:cs typeface="B Titr" panose="00000700000000000000" pitchFamily="2" charset="-78"/>
            </a:endParaRPr>
          </a:p>
        </p:txBody>
      </p:sp>
      <p:pic>
        <p:nvPicPr>
          <p:cNvPr id="10" name="Picture 9">
            <a:extLst>
              <a:ext uri="{FF2B5EF4-FFF2-40B4-BE49-F238E27FC236}">
                <a16:creationId xmlns:a16="http://schemas.microsoft.com/office/drawing/2014/main" id="{5B3A8772-11D4-40CE-A535-CECC352F2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31" y="863209"/>
            <a:ext cx="3207644" cy="2885266"/>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9D354435-65C3-47D6-931F-D76AFEBEA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7" y="6153144"/>
            <a:ext cx="1008186" cy="693717"/>
          </a:xfrm>
          <a:prstGeom prst="rect">
            <a:avLst/>
          </a:prstGeom>
        </p:spPr>
      </p:pic>
      <p:pic>
        <p:nvPicPr>
          <p:cNvPr id="15" name="Picture 14">
            <a:extLst>
              <a:ext uri="{FF2B5EF4-FFF2-40B4-BE49-F238E27FC236}">
                <a16:creationId xmlns:a16="http://schemas.microsoft.com/office/drawing/2014/main" id="{0EF09A6F-4FF8-46F9-B19F-47A6B8FE8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6357" y="6029155"/>
            <a:ext cx="895643" cy="813600"/>
          </a:xfrm>
          <a:prstGeom prst="rect">
            <a:avLst/>
          </a:prstGeom>
        </p:spPr>
      </p:pic>
      <p:graphicFrame>
        <p:nvGraphicFramePr>
          <p:cNvPr id="18" name="Diagram 17">
            <a:extLst>
              <a:ext uri="{FF2B5EF4-FFF2-40B4-BE49-F238E27FC236}">
                <a16:creationId xmlns:a16="http://schemas.microsoft.com/office/drawing/2014/main" id="{32B6BF47-15BF-4852-A896-12B228DDFF22}"/>
              </a:ext>
            </a:extLst>
          </p:cNvPr>
          <p:cNvGraphicFramePr/>
          <p:nvPr>
            <p:extLst>
              <p:ext uri="{D42A27DB-BD31-4B8C-83A1-F6EECF244321}">
                <p14:modId xmlns:p14="http://schemas.microsoft.com/office/powerpoint/2010/main" val="1677971039"/>
              </p:ext>
            </p:extLst>
          </p:nvPr>
        </p:nvGraphicFramePr>
        <p:xfrm>
          <a:off x="4833424" y="180515"/>
          <a:ext cx="2777197" cy="4830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2" name="Picture 21">
            <a:extLst>
              <a:ext uri="{FF2B5EF4-FFF2-40B4-BE49-F238E27FC236}">
                <a16:creationId xmlns:a16="http://schemas.microsoft.com/office/drawing/2014/main" id="{0B940210-2B11-4402-B074-022615A1A0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1440" y="1537230"/>
            <a:ext cx="2142510" cy="1828800"/>
          </a:xfrm>
          <a:prstGeom prst="rect">
            <a:avLst/>
          </a:prstGeom>
          <a:ln>
            <a:noFill/>
          </a:ln>
          <a:effectLst>
            <a:softEdge rad="112500"/>
          </a:effectLst>
        </p:spPr>
      </p:pic>
      <p:pic>
        <p:nvPicPr>
          <p:cNvPr id="27" name="Picture 26">
            <a:extLst>
              <a:ext uri="{FF2B5EF4-FFF2-40B4-BE49-F238E27FC236}">
                <a16:creationId xmlns:a16="http://schemas.microsoft.com/office/drawing/2014/main" id="{BBC18318-0518-4E78-925B-E0215D88B6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2285" y="3541475"/>
            <a:ext cx="2142510" cy="1828800"/>
          </a:xfrm>
          <a:prstGeom prst="rect">
            <a:avLst/>
          </a:prstGeom>
          <a:ln>
            <a:noFill/>
          </a:ln>
          <a:effectLst>
            <a:softEdge rad="112500"/>
          </a:effectLst>
        </p:spPr>
      </p:pic>
      <p:pic>
        <p:nvPicPr>
          <p:cNvPr id="29" name="Picture 28">
            <a:extLst>
              <a:ext uri="{FF2B5EF4-FFF2-40B4-BE49-F238E27FC236}">
                <a16:creationId xmlns:a16="http://schemas.microsoft.com/office/drawing/2014/main" id="{468EA450-DAEE-4599-8C0B-3C547C4D6C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6516" y="3541476"/>
            <a:ext cx="2232335" cy="1828799"/>
          </a:xfrm>
          <a:prstGeom prst="rect">
            <a:avLst/>
          </a:prstGeom>
          <a:ln>
            <a:noFill/>
          </a:ln>
          <a:effectLst>
            <a:softEdge rad="112500"/>
          </a:effectLst>
        </p:spPr>
      </p:pic>
      <p:pic>
        <p:nvPicPr>
          <p:cNvPr id="3" name="Picture 2">
            <a:extLst>
              <a:ext uri="{FF2B5EF4-FFF2-40B4-BE49-F238E27FC236}">
                <a16:creationId xmlns:a16="http://schemas.microsoft.com/office/drawing/2014/main" id="{12CF59AD-E6DF-4332-BF5A-8EEED01B57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11230" y="1487725"/>
            <a:ext cx="2289643" cy="1838162"/>
          </a:xfrm>
          <a:prstGeom prst="rect">
            <a:avLst/>
          </a:prstGeom>
          <a:ln>
            <a:noFill/>
          </a:ln>
          <a:effectLst>
            <a:softEdge rad="112500"/>
          </a:effectLst>
        </p:spPr>
      </p:pic>
      <p:pic>
        <p:nvPicPr>
          <p:cNvPr id="5" name="Picture 4">
            <a:extLst>
              <a:ext uri="{FF2B5EF4-FFF2-40B4-BE49-F238E27FC236}">
                <a16:creationId xmlns:a16="http://schemas.microsoft.com/office/drawing/2014/main" id="{D44DA9F5-E0D4-4B2A-8EB3-B41E8A764D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86773" y="3581732"/>
            <a:ext cx="2314100" cy="1828799"/>
          </a:xfrm>
          <a:prstGeom prst="rect">
            <a:avLst/>
          </a:prstGeom>
          <a:ln>
            <a:noFill/>
          </a:ln>
          <a:effectLst>
            <a:softEdge rad="112500"/>
          </a:effectLst>
        </p:spPr>
      </p:pic>
      <p:graphicFrame>
        <p:nvGraphicFramePr>
          <p:cNvPr id="2" name="Diagram 1">
            <a:extLst>
              <a:ext uri="{FF2B5EF4-FFF2-40B4-BE49-F238E27FC236}">
                <a16:creationId xmlns:a16="http://schemas.microsoft.com/office/drawing/2014/main" id="{53258B24-BE28-4806-931D-0E5BCAA8AC4D}"/>
              </a:ext>
            </a:extLst>
          </p:cNvPr>
          <p:cNvGraphicFramePr/>
          <p:nvPr>
            <p:extLst>
              <p:ext uri="{D42A27DB-BD31-4B8C-83A1-F6EECF244321}">
                <p14:modId xmlns:p14="http://schemas.microsoft.com/office/powerpoint/2010/main" val="2480494509"/>
              </p:ext>
            </p:extLst>
          </p:nvPr>
        </p:nvGraphicFramePr>
        <p:xfrm>
          <a:off x="7610620" y="713080"/>
          <a:ext cx="4133557" cy="77464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4" name="Picture 3">
            <a:extLst>
              <a:ext uri="{FF2B5EF4-FFF2-40B4-BE49-F238E27FC236}">
                <a16:creationId xmlns:a16="http://schemas.microsoft.com/office/drawing/2014/main" id="{6DB220AA-33DF-45F0-BE99-19475F28F3E5}"/>
              </a:ext>
            </a:extLst>
          </p:cNvPr>
          <p:cNvPicPr>
            <a:picLocks noChangeAspect="1"/>
          </p:cNvPicPr>
          <p:nvPr/>
        </p:nvPicPr>
        <p:blipFill>
          <a:blip r:embed="rId22"/>
          <a:stretch>
            <a:fillRect/>
          </a:stretch>
        </p:blipFill>
        <p:spPr>
          <a:xfrm>
            <a:off x="7366516" y="1621704"/>
            <a:ext cx="2096349" cy="1694820"/>
          </a:xfrm>
          <a:prstGeom prst="rect">
            <a:avLst/>
          </a:prstGeom>
          <a:ln>
            <a:noFill/>
          </a:ln>
          <a:effectLst>
            <a:softEdge rad="112500"/>
          </a:effectLst>
        </p:spPr>
      </p:pic>
    </p:spTree>
    <p:extLst>
      <p:ext uri="{BB962C8B-B14F-4D97-AF65-F5344CB8AC3E}">
        <p14:creationId xmlns:p14="http://schemas.microsoft.com/office/powerpoint/2010/main" val="3352200748"/>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23" name="camera.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1"/>
            <a:ext cx="9905999" cy="4184470"/>
          </a:xfrm>
        </p:spPr>
        <p:txBody>
          <a:bodyPr>
            <a:normAutofit/>
          </a:bodyPr>
          <a:lstStyle/>
          <a:p>
            <a:pPr marL="0" indent="0" algn="just" rtl="1">
              <a:buNone/>
            </a:pPr>
            <a:r>
              <a:rPr lang="fa-IR" b="1" dirty="0">
                <a:solidFill>
                  <a:schemeClr val="bg1"/>
                </a:solidFill>
                <a:cs typeface="B Nazanin" panose="00000400000000000000" pitchFamily="2" charset="-78"/>
              </a:rPr>
              <a:t>طبقه فوقانی پارکینگ طبقاتی عدالت 17  به مساحت حدود  79/966 مترمربع با کاربری تفریحی-فرهنگی-ورزشی  بدون اعلام درصد پایه نسبت به انجام فراخوان وشناسایی سرمایه گذار به صورت ساخت و بهره برداری به صورت مشارکتی در نظر گرفته شده است. </a:t>
            </a:r>
            <a:endParaRPr lang="en-US" b="1" dirty="0">
              <a:solidFill>
                <a:schemeClr val="bg1"/>
              </a:solidFill>
              <a:cs typeface="B Nazanin" panose="00000400000000000000" pitchFamily="2" charset="-78"/>
            </a:endParaRPr>
          </a:p>
          <a:p>
            <a:pPr marL="0" indent="0" algn="just" rtl="1">
              <a:buNone/>
            </a:pPr>
            <a:endParaRPr lang="en-US" sz="2600" b="1" dirty="0">
              <a:solidFill>
                <a:schemeClr val="bg1"/>
              </a:solidFill>
              <a:highlight>
                <a:srgbClr val="FFFF00"/>
              </a:highlight>
              <a:cs typeface="B Lotus" panose="00000400000000000000" pitchFamily="2" charset="-78"/>
            </a:endParaRPr>
          </a:p>
          <a:p>
            <a:pPr marL="0" indent="0" algn="just" rtl="1">
              <a:buNone/>
            </a:pPr>
            <a:endParaRPr lang="en-US" sz="2600" b="1" dirty="0">
              <a:solidFill>
                <a:schemeClr val="bg1"/>
              </a:solidFill>
              <a:highlight>
                <a:srgbClr val="FFFF00"/>
              </a:highlight>
              <a:cs typeface="B Lotus" panose="00000400000000000000" pitchFamily="2" charset="-78"/>
            </a:endParaRPr>
          </a:p>
          <a:p>
            <a:pPr marL="0" indent="0" algn="ctr" rtl="1">
              <a:buNone/>
            </a:pPr>
            <a:r>
              <a:rPr lang="fa-IR" b="1" dirty="0">
                <a:solidFill>
                  <a:schemeClr val="bg1"/>
                </a:solidFill>
                <a:highlight>
                  <a:srgbClr val="FFFF00"/>
                </a:highlight>
                <a:cs typeface="B Lotus" panose="00000400000000000000" pitchFamily="2" charset="-78"/>
              </a:rPr>
              <a:t>تضمين شركت درسرمايه گذاري مشاركتي مبلغ 000 / 000 / 000 /1ريال (یک میلیاردریال ) </a:t>
            </a:r>
            <a:endParaRPr lang="en-US"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آگهي فراخوان عمومي سرمايه گذاري مشاركتي طبقه فوقانی پارکینگ طبقاتی عدالت 17</a:t>
              </a:r>
            </a:p>
          </p:txBody>
        </p:sp>
      </p:grpSp>
      <p:sp>
        <p:nvSpPr>
          <p:cNvPr id="8" name="TextBox 7">
            <a:extLst>
              <a:ext uri="{FF2B5EF4-FFF2-40B4-BE49-F238E27FC236}">
                <a16:creationId xmlns:a16="http://schemas.microsoft.com/office/drawing/2014/main" id="{2C4E53BD-5EB0-474E-A5F8-89D8571EC63B}"/>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3125662305"/>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D3A135B-784C-4382-BC23-1B0B1F9E8310}"/>
              </a:ext>
            </a:extLst>
          </p:cNvPr>
          <p:cNvGraphicFramePr/>
          <p:nvPr>
            <p:extLst>
              <p:ext uri="{D42A27DB-BD31-4B8C-83A1-F6EECF244321}">
                <p14:modId xmlns:p14="http://schemas.microsoft.com/office/powerpoint/2010/main" val="1925705054"/>
              </p:ext>
            </p:extLst>
          </p:nvPr>
        </p:nvGraphicFramePr>
        <p:xfrm>
          <a:off x="1918137" y="365125"/>
          <a:ext cx="7722252"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126FA6D0-A3F3-44BB-99CA-36A6B1FB7F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632" y="1645920"/>
            <a:ext cx="5456368" cy="4846955"/>
          </a:xfrm>
          <a:prstGeom prst="rect">
            <a:avLst/>
          </a:prstGeom>
          <a:ln w="57150" cap="sq">
            <a:solidFill>
              <a:srgbClr val="7030A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40B63B84-7F76-498E-A6F5-A141ADA20F34}"/>
              </a:ext>
            </a:extLst>
          </p:cNvPr>
          <p:cNvPicPr>
            <a:picLocks noChangeAspect="1"/>
          </p:cNvPicPr>
          <p:nvPr/>
        </p:nvPicPr>
        <p:blipFill rotWithShape="1">
          <a:blip r:embed="rId10">
            <a:extLst>
              <a:ext uri="{28A0092B-C50C-407E-A947-70E740481C1C}">
                <a14:useLocalDpi xmlns:a14="http://schemas.microsoft.com/office/drawing/2010/main" val="0"/>
              </a:ext>
            </a:extLst>
          </a:blip>
          <a:srcRect l="12760" t="59619" r="9358" b="9142"/>
          <a:stretch/>
        </p:blipFill>
        <p:spPr>
          <a:xfrm>
            <a:off x="6609806" y="1645920"/>
            <a:ext cx="5212080" cy="4846955"/>
          </a:xfrm>
          <a:prstGeom prst="rect">
            <a:avLst/>
          </a:prstGeom>
          <a:ln w="5715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4044121997"/>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C3ACF3-EB8A-481E-9E21-A689D8FA1FC4}"/>
              </a:ext>
            </a:extLst>
          </p:cNvPr>
          <p:cNvGraphicFramePr/>
          <p:nvPr>
            <p:extLst>
              <p:ext uri="{D42A27DB-BD31-4B8C-83A1-F6EECF244321}">
                <p14:modId xmlns:p14="http://schemas.microsoft.com/office/powerpoint/2010/main" val="54276544"/>
              </p:ext>
            </p:extLst>
          </p:nvPr>
        </p:nvGraphicFramePr>
        <p:xfrm>
          <a:off x="838200" y="365126"/>
          <a:ext cx="10515600" cy="862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6DCC08EE-FF2B-40C8-AC94-EAF35A8CD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391" y="1632857"/>
            <a:ext cx="4965531" cy="4598127"/>
          </a:xfrm>
          <a:prstGeom prst="rect">
            <a:avLst/>
          </a:prstGeom>
          <a:ln w="57150" cap="sq">
            <a:solidFill>
              <a:srgbClr val="00B050"/>
            </a:solidFill>
            <a:prstDash val="solid"/>
            <a:miter lim="800000"/>
          </a:ln>
          <a:effectLst>
            <a:outerShdw blurRad="254000" algn="bl" rotWithShape="0">
              <a:srgbClr val="000000">
                <a:alpha val="43000"/>
              </a:srgbClr>
            </a:outerShdw>
          </a:effectLst>
        </p:spPr>
      </p:pic>
      <p:pic>
        <p:nvPicPr>
          <p:cNvPr id="9" name="Picture 8">
            <a:extLst>
              <a:ext uri="{FF2B5EF4-FFF2-40B4-BE49-F238E27FC236}">
                <a16:creationId xmlns:a16="http://schemas.microsoft.com/office/drawing/2014/main" id="{5E1C7279-DCF8-415C-9F56-C60467B8B97E}"/>
              </a:ext>
            </a:extLst>
          </p:cNvPr>
          <p:cNvPicPr>
            <a:picLocks noChangeAspect="1"/>
          </p:cNvPicPr>
          <p:nvPr/>
        </p:nvPicPr>
        <p:blipFill rotWithShape="1">
          <a:blip r:embed="rId3">
            <a:extLst>
              <a:ext uri="{28A0092B-C50C-407E-A947-70E740481C1C}">
                <a14:useLocalDpi xmlns:a14="http://schemas.microsoft.com/office/drawing/2010/main" val="0"/>
              </a:ext>
            </a:extLst>
          </a:blip>
          <a:srcRect l="2423" t="3297" r="3660" b="3297"/>
          <a:stretch/>
        </p:blipFill>
        <p:spPr>
          <a:xfrm>
            <a:off x="1123406" y="1632857"/>
            <a:ext cx="4965530" cy="4598127"/>
          </a:xfrm>
          <a:prstGeom prst="rect">
            <a:avLst/>
          </a:prstGeom>
          <a:ln w="76200" cap="sq" cmpd="thickThin">
            <a:solidFill>
              <a:srgbClr val="00B050"/>
            </a:solidFill>
            <a:prstDash val="solid"/>
            <a:miter lim="800000"/>
          </a:ln>
          <a:effectLst>
            <a:innerShdw blurRad="76200">
              <a:srgbClr val="000000"/>
            </a:innerShdw>
          </a:effectLst>
        </p:spPr>
      </p:pic>
    </p:spTree>
    <p:extLst>
      <p:ext uri="{BB962C8B-B14F-4D97-AF65-F5344CB8AC3E}">
        <p14:creationId xmlns:p14="http://schemas.microsoft.com/office/powerpoint/2010/main" val="881481471"/>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551589191"/>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reeform: Shape 17">
            <a:extLst>
              <a:ext uri="{FF2B5EF4-FFF2-40B4-BE49-F238E27FC236}">
                <a16:creationId xmlns:a16="http://schemas.microsoft.com/office/drawing/2014/main" id="{F82FB9FC-3781-46FC-B46E-63EE10D3255A}"/>
              </a:ext>
            </a:extLst>
          </p:cNvPr>
          <p:cNvSpPr/>
          <p:nvPr/>
        </p:nvSpPr>
        <p:spPr>
          <a:xfrm>
            <a:off x="4956524" y="1758462"/>
            <a:ext cx="6854161" cy="4642339"/>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1322 متر مربع</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کاربری: </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نوع کاربری تفریحی، فرهنگی و ورزشی</a:t>
            </a:r>
          </a:p>
          <a:p>
            <a:pPr marL="0" lvl="0" indent="0" algn="ctr" defTabSz="1066800">
              <a:lnSpc>
                <a:spcPct val="90000"/>
              </a:lnSpc>
              <a:spcBef>
                <a:spcPct val="0"/>
              </a:spcBef>
              <a:spcAft>
                <a:spcPct val="35000"/>
              </a:spcAft>
              <a:buNone/>
            </a:pPr>
            <a:endParaRPr lang="fa-IR" sz="1050" b="1" kern="1200" dirty="0">
              <a:solidFill>
                <a:srgbClr val="FF0000"/>
              </a:solidFill>
              <a:cs typeface="B Titr" panose="00000700000000000000" pitchFamily="2" charset="-78"/>
            </a:endParaRP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وضعیت سند:</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دارد </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مکان:</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انتهای عدالت 17</a:t>
            </a:r>
            <a:endParaRPr lang="en-US" sz="2400" kern="1200" dirty="0">
              <a:solidFill>
                <a:schemeClr val="bg1"/>
              </a:solidFill>
              <a:cs typeface="B Titr" panose="00000700000000000000" pitchFamily="2" charset="-78"/>
            </a:endParaRPr>
          </a:p>
        </p:txBody>
      </p:sp>
      <p:pic>
        <p:nvPicPr>
          <p:cNvPr id="3" name="Picture 2">
            <a:extLst>
              <a:ext uri="{FF2B5EF4-FFF2-40B4-BE49-F238E27FC236}">
                <a16:creationId xmlns:a16="http://schemas.microsoft.com/office/drawing/2014/main" id="{CF8C4E60-074D-4A64-986F-F3B801532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3" y="1954407"/>
            <a:ext cx="4394821" cy="4446394"/>
          </a:xfrm>
          <a:prstGeom prst="ellipse">
            <a:avLst/>
          </a:prstGeom>
          <a:ln w="5715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68268110"/>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1"/>
            <a:ext cx="9905999" cy="3918858"/>
          </a:xfrm>
        </p:spPr>
        <p:txBody>
          <a:bodyPr>
            <a:normAutofit/>
          </a:bodyPr>
          <a:lstStyle/>
          <a:p>
            <a:pPr marL="0" indent="0" algn="just" rtl="1">
              <a:buNone/>
            </a:pPr>
            <a:r>
              <a:rPr lang="fa-IR" b="1" dirty="0">
                <a:solidFill>
                  <a:schemeClr val="bg1"/>
                </a:solidFill>
                <a:cs typeface="B Nazanin" panose="00000400000000000000" pitchFamily="2" charset="-78"/>
              </a:rPr>
              <a:t>طبقه همکف  وطبقه اول پارکینگ طبقاتی عدالت 17  به مساحت حدود  60 /1322 متر مربع ( متراژ 30/661 متر مربع طبقه همکف و 30/661 متر مربع نیم طبقه )  با کاربری تفریحی-فرهنگی-ورزشی  بدون اعلام درصد پایه نسبت به انجام فراخوان  و شناسایی سرمایه گذار به صورت ساخت و بهره برداری به صورت مشارکتی در نظر گرفته شده است. </a:t>
            </a:r>
            <a:endParaRPr lang="en-US" b="1" dirty="0">
              <a:solidFill>
                <a:schemeClr val="bg1"/>
              </a:solidFill>
              <a:cs typeface="B Nazanin" panose="00000400000000000000" pitchFamily="2" charset="-78"/>
            </a:endParaRPr>
          </a:p>
          <a:p>
            <a:pPr marL="0" indent="0" algn="just" rtl="1">
              <a:buNone/>
            </a:pPr>
            <a:endParaRPr lang="en-US" sz="2600" b="1" dirty="0">
              <a:solidFill>
                <a:schemeClr val="bg1"/>
              </a:solidFill>
              <a:highlight>
                <a:srgbClr val="FFFF00"/>
              </a:highlight>
              <a:cs typeface="B Lotus" panose="00000400000000000000" pitchFamily="2" charset="-78"/>
            </a:endParaRPr>
          </a:p>
          <a:p>
            <a:pPr marL="0" indent="0" algn="just" rtl="1">
              <a:buNone/>
            </a:pPr>
            <a:endParaRPr lang="en-US" sz="2600" b="1" dirty="0">
              <a:solidFill>
                <a:schemeClr val="bg1"/>
              </a:solidFill>
              <a:highlight>
                <a:srgbClr val="FFFF00"/>
              </a:highlight>
              <a:cs typeface="B Lotus" panose="00000400000000000000" pitchFamily="2" charset="-78"/>
            </a:endParaRPr>
          </a:p>
          <a:p>
            <a:pPr marL="0" indent="0" algn="ctr" rtl="1">
              <a:buNone/>
            </a:pPr>
            <a:r>
              <a:rPr lang="fa-IR" b="1" dirty="0">
                <a:solidFill>
                  <a:schemeClr val="bg1"/>
                </a:solidFill>
                <a:highlight>
                  <a:srgbClr val="FFFF00"/>
                </a:highlight>
                <a:cs typeface="B Lotus" panose="00000400000000000000" pitchFamily="2" charset="-78"/>
              </a:rPr>
              <a:t>تضمين شركت درسرمايه گذاري مشاركتي مبلغ 000 / 000 / 000 /5 ريال( پنج میلیاردریال) </a:t>
            </a:r>
            <a:endParaRPr lang="en-US"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آگهي فراخوان عمومي سرمايه گذاري مشاركتي طبقه فوقانی پارکینگ طبقاتی عدالت 17</a:t>
              </a:r>
            </a:p>
          </p:txBody>
        </p:sp>
      </p:grpSp>
      <p:sp>
        <p:nvSpPr>
          <p:cNvPr id="7" name="TextBox 6">
            <a:extLst>
              <a:ext uri="{FF2B5EF4-FFF2-40B4-BE49-F238E27FC236}">
                <a16:creationId xmlns:a16="http://schemas.microsoft.com/office/drawing/2014/main" id="{30FA3ACA-572C-4814-B754-8E84EC6DD00F}"/>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4069429141"/>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8735C0E-29FC-435D-981C-3E3FB19F815F}"/>
              </a:ext>
            </a:extLst>
          </p:cNvPr>
          <p:cNvGraphicFramePr/>
          <p:nvPr>
            <p:extLst>
              <p:ext uri="{D42A27DB-BD31-4B8C-83A1-F6EECF244321}">
                <p14:modId xmlns:p14="http://schemas.microsoft.com/office/powerpoint/2010/main" val="2447896643"/>
              </p:ext>
            </p:extLst>
          </p:nvPr>
        </p:nvGraphicFramePr>
        <p:xfrm>
          <a:off x="1918137" y="365125"/>
          <a:ext cx="7722252"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126FA6D0-A3F3-44BB-99CA-36A6B1FB7F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08" y="1632855"/>
            <a:ext cx="5092055" cy="4860019"/>
          </a:xfrm>
          <a:prstGeom prst="rect">
            <a:avLst/>
          </a:prstGeom>
          <a:ln w="57150" cap="sq">
            <a:solidFill>
              <a:srgbClr val="FFC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40B63B84-7F76-498E-A6F5-A141ADA20F34}"/>
              </a:ext>
            </a:extLst>
          </p:cNvPr>
          <p:cNvPicPr>
            <a:picLocks noChangeAspect="1"/>
          </p:cNvPicPr>
          <p:nvPr/>
        </p:nvPicPr>
        <p:blipFill rotWithShape="1">
          <a:blip r:embed="rId10">
            <a:extLst>
              <a:ext uri="{28A0092B-C50C-407E-A947-70E740481C1C}">
                <a14:useLocalDpi xmlns:a14="http://schemas.microsoft.com/office/drawing/2010/main" val="0"/>
              </a:ext>
            </a:extLst>
          </a:blip>
          <a:srcRect l="12760" t="59619" r="9358" b="9142"/>
          <a:stretch/>
        </p:blipFill>
        <p:spPr>
          <a:xfrm>
            <a:off x="6501072" y="1632854"/>
            <a:ext cx="5092055" cy="4860019"/>
          </a:xfrm>
          <a:prstGeom prst="rect">
            <a:avLst/>
          </a:prstGeom>
          <a:solidFill>
            <a:srgbClr val="FFC000"/>
          </a:solidFill>
          <a:ln w="57150" cap="sq" cmpd="thickThin">
            <a:solidFill>
              <a:srgbClr val="FFC000"/>
            </a:solidFill>
            <a:prstDash val="solid"/>
            <a:miter lim="800000"/>
          </a:ln>
          <a:effectLst>
            <a:innerShdw blurRad="76200">
              <a:srgbClr val="000000"/>
            </a:innerShdw>
          </a:effectLst>
        </p:spPr>
      </p:pic>
    </p:spTree>
    <p:extLst>
      <p:ext uri="{BB962C8B-B14F-4D97-AF65-F5344CB8AC3E}">
        <p14:creationId xmlns:p14="http://schemas.microsoft.com/office/powerpoint/2010/main" val="3095966798"/>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C3ACF3-EB8A-481E-9E21-A689D8FA1FC4}"/>
              </a:ext>
            </a:extLst>
          </p:cNvPr>
          <p:cNvGraphicFramePr/>
          <p:nvPr>
            <p:extLst>
              <p:ext uri="{D42A27DB-BD31-4B8C-83A1-F6EECF244321}">
                <p14:modId xmlns:p14="http://schemas.microsoft.com/office/powerpoint/2010/main" val="2577788380"/>
              </p:ext>
            </p:extLst>
          </p:nvPr>
        </p:nvGraphicFramePr>
        <p:xfrm>
          <a:off x="838200" y="365126"/>
          <a:ext cx="10515600" cy="862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180174F4-A31E-4727-8C1E-A97EE1889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783" y="1737994"/>
            <a:ext cx="9235440" cy="4754880"/>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2827831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2000"/>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1931395033"/>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reeform: Shape 17">
            <a:extLst>
              <a:ext uri="{FF2B5EF4-FFF2-40B4-BE49-F238E27FC236}">
                <a16:creationId xmlns:a16="http://schemas.microsoft.com/office/drawing/2014/main" id="{F82FB9FC-3781-46FC-B46E-63EE10D3255A}"/>
              </a:ext>
            </a:extLst>
          </p:cNvPr>
          <p:cNvSpPr/>
          <p:nvPr/>
        </p:nvSpPr>
        <p:spPr>
          <a:xfrm>
            <a:off x="4940279" y="1758462"/>
            <a:ext cx="6854161" cy="4642339"/>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 پیشنهادی هر سازه:</a:t>
            </a:r>
          </a:p>
          <a:p>
            <a:pPr marL="0" lvl="0" indent="0" algn="ctr" defTabSz="1066800">
              <a:lnSpc>
                <a:spcPct val="90000"/>
              </a:lnSpc>
              <a:spcBef>
                <a:spcPct val="0"/>
              </a:spcBef>
              <a:spcAft>
                <a:spcPct val="35000"/>
              </a:spcAft>
              <a:buNone/>
            </a:pPr>
            <a:r>
              <a:rPr lang="fa-IR" sz="2400" kern="1200" dirty="0">
                <a:solidFill>
                  <a:schemeClr val="bg1"/>
                </a:solidFill>
                <a:cs typeface="B Titr" panose="00000700000000000000" pitchFamily="2" charset="-78"/>
              </a:rPr>
              <a:t>60 متر مربع(12*5)</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کاربری: </a:t>
            </a:r>
            <a:r>
              <a:rPr lang="fa-IR" sz="2400" kern="1200" dirty="0">
                <a:solidFill>
                  <a:schemeClr val="bg1"/>
                </a:solidFill>
                <a:cs typeface="B Titr" panose="00000700000000000000" pitchFamily="2" charset="-78"/>
              </a:rPr>
              <a:t>تبلیغاتی</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محل پروژه:</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12 نقطه </a:t>
            </a:r>
            <a:r>
              <a:rPr lang="fa-IR" sz="2400" dirty="0">
                <a:solidFill>
                  <a:schemeClr val="bg1"/>
                </a:solidFill>
                <a:cs typeface="B Titr" panose="00000700000000000000" pitchFamily="2" charset="-78"/>
              </a:rPr>
              <a:t>پیش بینی شده در</a:t>
            </a:r>
            <a:r>
              <a:rPr lang="fa-IR" sz="2400" kern="1200" dirty="0">
                <a:solidFill>
                  <a:schemeClr val="bg1"/>
                </a:solidFill>
                <a:cs typeface="B Titr" panose="00000700000000000000" pitchFamily="2" charset="-78"/>
              </a:rPr>
              <a:t> سطح شهر</a:t>
            </a:r>
          </a:p>
          <a:p>
            <a:pPr marL="0" lvl="0" indent="0" algn="ctr" defTabSz="1066800">
              <a:lnSpc>
                <a:spcPct val="90000"/>
              </a:lnSpc>
              <a:spcBef>
                <a:spcPct val="0"/>
              </a:spcBef>
              <a:spcAft>
                <a:spcPct val="35000"/>
              </a:spcAft>
              <a:buNone/>
            </a:pPr>
            <a:r>
              <a:rPr lang="fa-IR" sz="2400" dirty="0">
                <a:solidFill>
                  <a:srgbClr val="FF0000"/>
                </a:solidFill>
                <a:cs typeface="B Titr" panose="00000700000000000000" pitchFamily="2" charset="-78"/>
              </a:rPr>
              <a:t>روش سرمایه گذاری: </a:t>
            </a:r>
            <a:endParaRPr lang="en-US" sz="2400" dirty="0">
              <a:solidFill>
                <a:srgbClr val="FF0000"/>
              </a:solidFill>
              <a:cs typeface="B Titr" panose="00000700000000000000" pitchFamily="2" charset="-78"/>
            </a:endParaRPr>
          </a:p>
          <a:p>
            <a:pPr marL="0" lvl="0" indent="0" algn="ctr" defTabSz="1066800">
              <a:lnSpc>
                <a:spcPct val="90000"/>
              </a:lnSpc>
              <a:spcBef>
                <a:spcPct val="0"/>
              </a:spcBef>
              <a:spcAft>
                <a:spcPct val="35000"/>
              </a:spcAft>
              <a:buNone/>
            </a:pPr>
            <a:r>
              <a:rPr lang="en-US" sz="3200" b="1" kern="1200" dirty="0">
                <a:solidFill>
                  <a:schemeClr val="bg1"/>
                </a:solidFill>
                <a:latin typeface="Aptos ExtraBold" panose="020F0502020204030204" pitchFamily="34" charset="0"/>
                <a:cs typeface="B Titr" panose="00000700000000000000" pitchFamily="2" charset="-78"/>
              </a:rPr>
              <a:t>BOLT</a:t>
            </a:r>
          </a:p>
        </p:txBody>
      </p:sp>
      <p:pic>
        <p:nvPicPr>
          <p:cNvPr id="4" name="Picture 3">
            <a:extLst>
              <a:ext uri="{FF2B5EF4-FFF2-40B4-BE49-F238E27FC236}">
                <a16:creationId xmlns:a16="http://schemas.microsoft.com/office/drawing/2014/main" id="{E3CFD53A-A4DA-4DFB-A8DD-0D84FB80E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0" y="1839351"/>
            <a:ext cx="4502366" cy="4480560"/>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0251772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1"/>
            <a:ext cx="9905999" cy="4184470"/>
          </a:xfrm>
        </p:spPr>
        <p:txBody>
          <a:bodyPr>
            <a:normAutofit/>
          </a:bodyPr>
          <a:lstStyle/>
          <a:p>
            <a:pPr marL="0" indent="0" algn="just" rtl="1">
              <a:buNone/>
            </a:pPr>
            <a:r>
              <a:rPr lang="fa-IR" b="1" dirty="0">
                <a:solidFill>
                  <a:schemeClr val="bg1"/>
                </a:solidFill>
                <a:cs typeface="B Nazanin" panose="00000400000000000000" pitchFamily="2" charset="-78"/>
              </a:rPr>
              <a:t>شهرداري گرگان با استناد به صورتجلسه نهمین جلسه هیئت عالی به شماره دبیرخانه 27226/2/4 به تاریخ 15/5/1402امور سرمايه گذاري و مشاركت شهرداري گرگان مقرر شد ساخت و نصب تابلوهای پهن پیکربدون درصدپایه وطبق جانمایی تایید شده توسط شورای ترافیک استان و ماده 30 آئين نامه معاملات با دعوت ازاشخاص حقیقی و حقوقی)کانونهای آگهی و تبلیغاتی دارای مجوزاز وزارت فرهنگ و ارشاد اسلامی بدون محدودیت استانی) به فراخوان گذاشته شود.</a:t>
            </a:r>
            <a:endParaRPr lang="en-US" b="1" dirty="0">
              <a:solidFill>
                <a:schemeClr val="bg1"/>
              </a:solidFill>
              <a:highlight>
                <a:srgbClr val="FFFF00"/>
              </a:highlight>
              <a:cs typeface="B Nazanin" panose="00000400000000000000" pitchFamily="2" charset="-78"/>
            </a:endParaRPr>
          </a:p>
          <a:p>
            <a:pPr marL="0" indent="0" algn="ctr" rtl="1">
              <a:buNone/>
            </a:pPr>
            <a:r>
              <a:rPr lang="fa-IR" b="1" dirty="0">
                <a:solidFill>
                  <a:schemeClr val="bg1"/>
                </a:solidFill>
                <a:highlight>
                  <a:srgbClr val="FFFF00"/>
                </a:highlight>
                <a:cs typeface="B Lotus" panose="00000400000000000000" pitchFamily="2" charset="-78"/>
              </a:rPr>
              <a:t>تضمين شركت درسرمايه گذاري مشاركتي مبلغ 000 / 000 / 000 /3ريال( 3 میلیاردریال) </a:t>
            </a:r>
            <a:endParaRPr lang="en-US"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فراخوان عمومي سرمايه گذاري به روش  </a:t>
              </a:r>
              <a:r>
                <a:rPr lang="en-US" sz="2400" b="1" i="1" kern="1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BOLT</a:t>
              </a:r>
              <a:r>
                <a:rPr lang="fa-IR" sz="2400" b="1" i="1" kern="1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fa-IR" sz="2400" kern="1200" dirty="0">
                  <a:solidFill>
                    <a:schemeClr val="bg1"/>
                  </a:solidFill>
                  <a:cs typeface="B Titr" panose="00000700000000000000" pitchFamily="2" charset="-78"/>
                </a:rPr>
                <a:t>براي ساخت،نصب،راه اندازی وبهره برداري بیلبوردهای پهن پیکر</a:t>
              </a:r>
            </a:p>
          </p:txBody>
        </p:sp>
      </p:grpSp>
      <p:sp>
        <p:nvSpPr>
          <p:cNvPr id="8" name="TextBox 7">
            <a:extLst>
              <a:ext uri="{FF2B5EF4-FFF2-40B4-BE49-F238E27FC236}">
                <a16:creationId xmlns:a16="http://schemas.microsoft.com/office/drawing/2014/main" id="{BF1DF7D8-14CE-4DAF-963D-BCA76B7EB98E}"/>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1029477864"/>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2640198921"/>
              </p:ext>
            </p:extLst>
          </p:nvPr>
        </p:nvGraphicFramePr>
        <p:xfrm>
          <a:off x="8018587" y="234179"/>
          <a:ext cx="4003598"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E651EC79-94E9-41A0-8152-15B00D3AEBCA}"/>
              </a:ext>
            </a:extLst>
          </p:cNvPr>
          <p:cNvPicPr>
            <a:picLocks noChangeAspect="1"/>
          </p:cNvPicPr>
          <p:nvPr/>
        </p:nvPicPr>
        <p:blipFill rotWithShape="1">
          <a:blip r:embed="rId9">
            <a:extLst>
              <a:ext uri="{28A0092B-C50C-407E-A947-70E740481C1C}">
                <a14:useLocalDpi xmlns:a14="http://schemas.microsoft.com/office/drawing/2010/main" val="0"/>
              </a:ext>
            </a:extLst>
          </a:blip>
          <a:srcRect l="8112" t="4173" r="8063" b="21191"/>
          <a:stretch/>
        </p:blipFill>
        <p:spPr>
          <a:xfrm>
            <a:off x="803533" y="933517"/>
            <a:ext cx="4669804" cy="5372338"/>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7313C4AA-2C8F-4C23-A1FB-EFFB9264CA09}"/>
              </a:ext>
            </a:extLst>
          </p:cNvPr>
          <p:cNvPicPr>
            <a:picLocks noChangeAspect="1"/>
          </p:cNvPicPr>
          <p:nvPr/>
        </p:nvPicPr>
        <p:blipFill rotWithShape="1">
          <a:blip r:embed="rId10">
            <a:extLst>
              <a:ext uri="{28A0092B-C50C-407E-A947-70E740481C1C}">
                <a14:useLocalDpi xmlns:a14="http://schemas.microsoft.com/office/drawing/2010/main" val="0"/>
              </a:ext>
            </a:extLst>
          </a:blip>
          <a:srcRect l="9746" t="1896" b="15614"/>
          <a:stretch/>
        </p:blipFill>
        <p:spPr>
          <a:xfrm>
            <a:off x="6479177" y="933517"/>
            <a:ext cx="4489165" cy="5372338"/>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140128203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A8003D1-22BB-4653-8A91-C91338DB3D7E}"/>
              </a:ext>
            </a:extLst>
          </p:cNvPr>
          <p:cNvPicPr>
            <a:picLocks noChangeAspect="1"/>
          </p:cNvPicPr>
          <p:nvPr/>
        </p:nvPicPr>
        <p:blipFill rotWithShape="1">
          <a:blip r:embed="rId4"/>
          <a:srcRect l="12330"/>
          <a:stretch/>
        </p:blipFill>
        <p:spPr>
          <a:xfrm>
            <a:off x="6461760" y="554041"/>
            <a:ext cx="4736124" cy="2700996"/>
          </a:xfrm>
          <a:prstGeom prst="rect">
            <a:avLst/>
          </a:prstGeom>
        </p:spPr>
      </p:pic>
      <p:sp>
        <p:nvSpPr>
          <p:cNvPr id="22" name="Title 21">
            <a:extLst>
              <a:ext uri="{FF2B5EF4-FFF2-40B4-BE49-F238E27FC236}">
                <a16:creationId xmlns:a16="http://schemas.microsoft.com/office/drawing/2014/main" id="{0F671FC2-79EB-486A-91B3-EBBB27CC1E21}"/>
              </a:ext>
            </a:extLst>
          </p:cNvPr>
          <p:cNvSpPr>
            <a:spLocks noGrp="1"/>
          </p:cNvSpPr>
          <p:nvPr>
            <p:ph type="title"/>
          </p:nvPr>
        </p:nvSpPr>
        <p:spPr>
          <a:xfrm>
            <a:off x="5523915" y="4737296"/>
            <a:ext cx="6217919" cy="721474"/>
          </a:xfrm>
        </p:spPr>
        <p:txBody>
          <a:bodyPr>
            <a:noAutofit/>
          </a:bodyPr>
          <a:lstStyle/>
          <a:p>
            <a:pPr algn="ctr"/>
            <a:r>
              <a:rPr lang="fa-IR" sz="5400" dirty="0">
                <a:solidFill>
                  <a:srgbClr val="7030A0"/>
                </a:solidFill>
                <a:cs typeface="B Davat" panose="00000400000000000000" pitchFamily="2" charset="-78"/>
              </a:rPr>
              <a:t>معرفی فرصت های </a:t>
            </a:r>
            <a:br>
              <a:rPr lang="fa-IR" sz="5400" dirty="0">
                <a:solidFill>
                  <a:srgbClr val="7030A0"/>
                </a:solidFill>
                <a:cs typeface="B Davat" panose="00000400000000000000" pitchFamily="2" charset="-78"/>
              </a:rPr>
            </a:br>
            <a:r>
              <a:rPr lang="fa-IR" sz="5400" dirty="0">
                <a:solidFill>
                  <a:srgbClr val="7030A0"/>
                </a:solidFill>
                <a:cs typeface="B Davat" panose="00000400000000000000" pitchFamily="2" charset="-78"/>
              </a:rPr>
              <a:t>سرمایه گذاری </a:t>
            </a:r>
            <a:endParaRPr lang="en-US" sz="5400" dirty="0">
              <a:solidFill>
                <a:srgbClr val="7030A0"/>
              </a:solidFill>
              <a:cs typeface="B Davat" panose="00000400000000000000" pitchFamily="2" charset="-78"/>
            </a:endParaRPr>
          </a:p>
        </p:txBody>
      </p:sp>
      <p:graphicFrame>
        <p:nvGraphicFramePr>
          <p:cNvPr id="35" name="Diagram 34">
            <a:extLst>
              <a:ext uri="{FF2B5EF4-FFF2-40B4-BE49-F238E27FC236}">
                <a16:creationId xmlns:a16="http://schemas.microsoft.com/office/drawing/2014/main" id="{426E0682-FEF3-453E-BB9F-4D5E9A45F30E}"/>
              </a:ext>
            </a:extLst>
          </p:cNvPr>
          <p:cNvGraphicFramePr/>
          <p:nvPr>
            <p:extLst>
              <p:ext uri="{D42A27DB-BD31-4B8C-83A1-F6EECF244321}">
                <p14:modId xmlns:p14="http://schemas.microsoft.com/office/powerpoint/2010/main" val="1628513555"/>
              </p:ext>
            </p:extLst>
          </p:nvPr>
        </p:nvGraphicFramePr>
        <p:xfrm>
          <a:off x="-121918" y="554041"/>
          <a:ext cx="6583678" cy="5749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7264694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3684387015"/>
              </p:ext>
            </p:extLst>
          </p:nvPr>
        </p:nvGraphicFramePr>
        <p:xfrm>
          <a:off x="8018587" y="234179"/>
          <a:ext cx="4003598"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E651EC79-94E9-41A0-8152-15B00D3AEBCA}"/>
              </a:ext>
            </a:extLst>
          </p:cNvPr>
          <p:cNvPicPr>
            <a:picLocks noChangeAspect="1"/>
          </p:cNvPicPr>
          <p:nvPr/>
        </p:nvPicPr>
        <p:blipFill rotWithShape="1">
          <a:blip r:embed="rId9">
            <a:extLst>
              <a:ext uri="{28A0092B-C50C-407E-A947-70E740481C1C}">
                <a14:useLocalDpi xmlns:a14="http://schemas.microsoft.com/office/drawing/2010/main" val="0"/>
              </a:ext>
            </a:extLst>
          </a:blip>
          <a:srcRect l="8112" t="58350" r="8063" b="23240"/>
          <a:stretch/>
        </p:blipFill>
        <p:spPr>
          <a:xfrm>
            <a:off x="1084217" y="1240972"/>
            <a:ext cx="10224365" cy="4936349"/>
          </a:xfrm>
          <a:prstGeom prst="rect">
            <a:avLst/>
          </a:prstGeom>
          <a:ln w="228600" cap="sq" cmpd="thickThin">
            <a:solidFill>
              <a:schemeClr val="accent3">
                <a:lumMod val="60000"/>
                <a:lumOff val="4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180842660"/>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C3ACF3-EB8A-481E-9E21-A689D8FA1FC4}"/>
              </a:ext>
            </a:extLst>
          </p:cNvPr>
          <p:cNvGraphicFramePr/>
          <p:nvPr>
            <p:extLst>
              <p:ext uri="{D42A27DB-BD31-4B8C-83A1-F6EECF244321}">
                <p14:modId xmlns:p14="http://schemas.microsoft.com/office/powerpoint/2010/main" val="594475304"/>
              </p:ext>
            </p:extLst>
          </p:nvPr>
        </p:nvGraphicFramePr>
        <p:xfrm>
          <a:off x="838200" y="365126"/>
          <a:ext cx="10515600" cy="862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B9AE40C9-132B-45D3-90B0-FBA9AEDF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414" y="1436913"/>
            <a:ext cx="8937171" cy="4937761"/>
          </a:xfrm>
          <a:prstGeom prst="roundRect">
            <a:avLst>
              <a:gd name="adj" fmla="val 8594"/>
            </a:avLst>
          </a:prstGeom>
          <a:solidFill>
            <a:srgbClr val="FFFFFF">
              <a:shade val="85000"/>
            </a:srgbClr>
          </a:solidFill>
          <a:ln w="57150">
            <a:solidFill>
              <a:srgbClr val="FFC000"/>
            </a:solidFill>
          </a:ln>
          <a:effectLst>
            <a:reflection blurRad="12700" stA="38000" endPos="28000" dist="5000" dir="5400000" sy="-100000" algn="bl" rotWithShape="0"/>
          </a:effectLst>
        </p:spPr>
      </p:pic>
    </p:spTree>
    <p:extLst>
      <p:ext uri="{BB962C8B-B14F-4D97-AF65-F5344CB8AC3E}">
        <p14:creationId xmlns:p14="http://schemas.microsoft.com/office/powerpoint/2010/main" val="2973062569"/>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3286454425"/>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reeform: Shape 17">
            <a:extLst>
              <a:ext uri="{FF2B5EF4-FFF2-40B4-BE49-F238E27FC236}">
                <a16:creationId xmlns:a16="http://schemas.microsoft.com/office/drawing/2014/main" id="{F82FB9FC-3781-46FC-B46E-63EE10D3255A}"/>
              </a:ext>
            </a:extLst>
          </p:cNvPr>
          <p:cNvSpPr/>
          <p:nvPr/>
        </p:nvSpPr>
        <p:spPr>
          <a:xfrm>
            <a:off x="4956524" y="1758462"/>
            <a:ext cx="6854161" cy="4642339"/>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2421 متر مربع در عرصه به مساحت 146هزار متر مربع</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کاربری: </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 رفاهی و اقامتی</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وضعیت سند:</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در حال اخذ سند</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محل دقیق پروژه:</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سایت هزارپیچ-محل پروژه شهربازی</a:t>
            </a:r>
            <a:endParaRPr lang="en-US" sz="2400" kern="1200" dirty="0">
              <a:solidFill>
                <a:schemeClr val="bg1"/>
              </a:solidFill>
              <a:cs typeface="B Titr" panose="00000700000000000000" pitchFamily="2" charset="-78"/>
            </a:endParaRPr>
          </a:p>
        </p:txBody>
      </p:sp>
      <p:pic>
        <p:nvPicPr>
          <p:cNvPr id="4" name="Picture 3">
            <a:extLst>
              <a:ext uri="{FF2B5EF4-FFF2-40B4-BE49-F238E27FC236}">
                <a16:creationId xmlns:a16="http://schemas.microsoft.com/office/drawing/2014/main" id="{6DCD98EF-E7F2-4BA9-9BF2-8B1C0411FD85}"/>
              </a:ext>
            </a:extLst>
          </p:cNvPr>
          <p:cNvPicPr>
            <a:picLocks noChangeAspect="1"/>
          </p:cNvPicPr>
          <p:nvPr/>
        </p:nvPicPr>
        <p:blipFill rotWithShape="1">
          <a:blip r:embed="rId9"/>
          <a:srcRect l="63694" t="7675" r="7426" b="23086"/>
          <a:stretch/>
        </p:blipFill>
        <p:spPr>
          <a:xfrm>
            <a:off x="705394" y="1906675"/>
            <a:ext cx="4146628" cy="4345912"/>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6918048"/>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1"/>
            <a:ext cx="9905999" cy="4184470"/>
          </a:xfrm>
        </p:spPr>
        <p:txBody>
          <a:bodyPr>
            <a:normAutofit/>
          </a:bodyPr>
          <a:lstStyle/>
          <a:p>
            <a:pPr marL="0" indent="0" algn="just" rtl="1">
              <a:buNone/>
            </a:pPr>
            <a:r>
              <a:rPr lang="fa-IR" b="1" dirty="0">
                <a:solidFill>
                  <a:schemeClr val="bg1"/>
                </a:solidFill>
                <a:cs typeface="B Nazanin" panose="00000400000000000000" pitchFamily="2" charset="-78"/>
              </a:rPr>
              <a:t>ساخت و تجهیز و بهره برداری  هتل 5 ستاره به مساحت حدود 2421 مترمربع با کاربری گردشگری  در سایتی با کاربری پارک تفریحی شهربازی در عرصه ای به مساحت 146000 متر مربع ، بدون اعلام درصد پایه و اعلام توانمندی و طرح پیشنهادی از سوی سرمایه گذار نسبت به انجام فراخوان وشناسایی سرمایه گذار به صورت ساخت و بهره برداری مشارکتی در نظر گرفته شده است. </a:t>
            </a:r>
          </a:p>
          <a:p>
            <a:pPr marL="0" indent="0" algn="just" rtl="1">
              <a:buNone/>
            </a:pPr>
            <a:endParaRPr lang="en-US" sz="2600" b="1" dirty="0">
              <a:solidFill>
                <a:schemeClr val="bg1"/>
              </a:solidFill>
              <a:highlight>
                <a:srgbClr val="FFFF00"/>
              </a:highlight>
              <a:cs typeface="B Lotus" panose="00000400000000000000" pitchFamily="2" charset="-78"/>
            </a:endParaRPr>
          </a:p>
          <a:p>
            <a:pPr marL="0" indent="0" algn="ctr" rtl="1">
              <a:buNone/>
            </a:pPr>
            <a:r>
              <a:rPr lang="fa-IR" b="1" dirty="0">
                <a:solidFill>
                  <a:schemeClr val="bg1"/>
                </a:solidFill>
                <a:highlight>
                  <a:srgbClr val="FFFF00"/>
                </a:highlight>
                <a:cs typeface="B Lotus" panose="00000400000000000000" pitchFamily="2" charset="-78"/>
              </a:rPr>
              <a:t>تضمين شركت درسرمايه گذاري مشاركتي مبلغ 000 / 000 / 000 /10 ريال( ده میلیاردریال) </a:t>
            </a:r>
            <a:endParaRPr lang="en-US"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آگهي فراخوان عمومي سرمايه گذاري مشاركتي  هتل 5 ستاره شهربازی هزارپیچ</a:t>
              </a:r>
            </a:p>
          </p:txBody>
        </p:sp>
      </p:grpSp>
      <p:sp>
        <p:nvSpPr>
          <p:cNvPr id="8" name="TextBox 7">
            <a:extLst>
              <a:ext uri="{FF2B5EF4-FFF2-40B4-BE49-F238E27FC236}">
                <a16:creationId xmlns:a16="http://schemas.microsoft.com/office/drawing/2014/main" id="{E5F80EA2-6F9D-4090-9D2E-016C42501267}"/>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39190979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2E998C7-8E00-4759-BE00-DC3ADFE58F2A}"/>
              </a:ext>
            </a:extLst>
          </p:cNvPr>
          <p:cNvGraphicFramePr/>
          <p:nvPr>
            <p:extLst>
              <p:ext uri="{D42A27DB-BD31-4B8C-83A1-F6EECF244321}">
                <p14:modId xmlns:p14="http://schemas.microsoft.com/office/powerpoint/2010/main" val="1968483899"/>
              </p:ext>
            </p:extLst>
          </p:nvPr>
        </p:nvGraphicFramePr>
        <p:xfrm>
          <a:off x="1731953" y="312874"/>
          <a:ext cx="8310081"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hlinkClick r:id="rId9" action="ppaction://hlinkfile"/>
            <a:extLst>
              <a:ext uri="{FF2B5EF4-FFF2-40B4-BE49-F238E27FC236}">
                <a16:creationId xmlns:a16="http://schemas.microsoft.com/office/drawing/2014/main" id="{B7108B70-3B61-4F83-8D96-035B3120B035}"/>
              </a:ext>
            </a:extLst>
          </p:cNvPr>
          <p:cNvPicPr>
            <a:picLocks noChangeAspect="1"/>
          </p:cNvPicPr>
          <p:nvPr/>
        </p:nvPicPr>
        <p:blipFill rotWithShape="1">
          <a:blip r:embed="rId10"/>
          <a:srcRect l="9750" t="15412" r="11821" b="10457"/>
          <a:stretch/>
        </p:blipFill>
        <p:spPr>
          <a:xfrm>
            <a:off x="1073331" y="1463674"/>
            <a:ext cx="10045338" cy="5081452"/>
          </a:xfrm>
          <a:prstGeom prst="rect">
            <a:avLst/>
          </a:prstGeom>
          <a:ln w="5715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1945378309"/>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2672573118"/>
              </p:ext>
            </p:extLst>
          </p:nvPr>
        </p:nvGraphicFramePr>
        <p:xfrm>
          <a:off x="8188402" y="260305"/>
          <a:ext cx="3581233"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C612351C-8276-45EF-B39C-8AFF63478732}"/>
              </a:ext>
            </a:extLst>
          </p:cNvPr>
          <p:cNvPicPr>
            <a:picLocks noChangeAspect="1"/>
          </p:cNvPicPr>
          <p:nvPr/>
        </p:nvPicPr>
        <p:blipFill rotWithShape="1">
          <a:blip r:embed="rId9">
            <a:extLst>
              <a:ext uri="{28A0092B-C50C-407E-A947-70E740481C1C}">
                <a14:useLocalDpi xmlns:a14="http://schemas.microsoft.com/office/drawing/2010/main" val="0"/>
              </a:ext>
            </a:extLst>
          </a:blip>
          <a:srcRect l="10550" t="8450" r="3843" b="55238"/>
          <a:stretch/>
        </p:blipFill>
        <p:spPr>
          <a:xfrm>
            <a:off x="1108166" y="979713"/>
            <a:ext cx="9975668" cy="5329647"/>
          </a:xfrm>
          <a:prstGeom prst="rect">
            <a:avLst/>
          </a:prstGeom>
          <a:ln w="5715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210149530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C3ACF3-EB8A-481E-9E21-A689D8FA1FC4}"/>
              </a:ext>
            </a:extLst>
          </p:cNvPr>
          <p:cNvGraphicFramePr/>
          <p:nvPr>
            <p:extLst>
              <p:ext uri="{D42A27DB-BD31-4B8C-83A1-F6EECF244321}">
                <p14:modId xmlns:p14="http://schemas.microsoft.com/office/powerpoint/2010/main" val="1627834285"/>
              </p:ext>
            </p:extLst>
          </p:nvPr>
        </p:nvGraphicFramePr>
        <p:xfrm>
          <a:off x="1086394" y="234814"/>
          <a:ext cx="9625149" cy="862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8AF9E95A-8094-4463-A7C2-F3605785E40D}"/>
              </a:ext>
            </a:extLst>
          </p:cNvPr>
          <p:cNvPicPr>
            <a:picLocks noChangeAspect="1"/>
          </p:cNvPicPr>
          <p:nvPr/>
        </p:nvPicPr>
        <p:blipFill rotWithShape="1">
          <a:blip r:embed="rId9"/>
          <a:srcRect l="19607" t="5310" r="7965" b="15604"/>
          <a:stretch/>
        </p:blipFill>
        <p:spPr>
          <a:xfrm>
            <a:off x="989512" y="1381996"/>
            <a:ext cx="10126980" cy="5057992"/>
          </a:xfrm>
          <a:prstGeom prst="rect">
            <a:avLst/>
          </a:prstGeom>
          <a:ln w="57150" cap="sq" cmpd="thickThin">
            <a:solidFill>
              <a:srgbClr val="00B050"/>
            </a:solidFill>
            <a:prstDash val="solid"/>
            <a:miter lim="800000"/>
          </a:ln>
          <a:effectLst>
            <a:innerShdw blurRad="76200">
              <a:srgbClr val="000000"/>
            </a:innerShdw>
          </a:effectLst>
        </p:spPr>
      </p:pic>
    </p:spTree>
    <p:extLst>
      <p:ext uri="{BB962C8B-B14F-4D97-AF65-F5344CB8AC3E}">
        <p14:creationId xmlns:p14="http://schemas.microsoft.com/office/powerpoint/2010/main" val="3347647218"/>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2286897364"/>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reeform: Shape 17">
            <a:extLst>
              <a:ext uri="{FF2B5EF4-FFF2-40B4-BE49-F238E27FC236}">
                <a16:creationId xmlns:a16="http://schemas.microsoft.com/office/drawing/2014/main" id="{F82FB9FC-3781-46FC-B46E-63EE10D3255A}"/>
              </a:ext>
            </a:extLst>
          </p:cNvPr>
          <p:cNvSpPr/>
          <p:nvPr/>
        </p:nvSpPr>
        <p:spPr>
          <a:xfrm>
            <a:off x="4956524" y="1758462"/>
            <a:ext cx="6854161" cy="4642339"/>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a:t>
            </a:r>
            <a:r>
              <a:rPr lang="fa-IR" sz="2800" b="1" dirty="0">
                <a:solidFill>
                  <a:srgbClr val="FF0000"/>
                </a:solidFill>
                <a:cs typeface="B Titr" panose="00000700000000000000" pitchFamily="2" charset="-78"/>
              </a:rPr>
              <a:t> زیربنا</a:t>
            </a:r>
            <a:r>
              <a:rPr lang="fa-IR" sz="2800" b="1" kern="1200" dirty="0">
                <a:solidFill>
                  <a:srgbClr val="FF0000"/>
                </a:solidFill>
                <a:cs typeface="B Titr" panose="00000700000000000000" pitchFamily="2" charset="-78"/>
              </a:rPr>
              <a:t>:</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6382 متر مربع</a:t>
            </a:r>
          </a:p>
          <a:p>
            <a:pPr marL="0" lvl="0" indent="0" algn="ctr" defTabSz="1066800">
              <a:lnSpc>
                <a:spcPct val="90000"/>
              </a:lnSpc>
              <a:spcBef>
                <a:spcPct val="0"/>
              </a:spcBef>
              <a:spcAft>
                <a:spcPct val="35000"/>
              </a:spcAft>
              <a:buNone/>
            </a:pPr>
            <a:r>
              <a:rPr lang="fa-IR" sz="2400" kern="1200" dirty="0">
                <a:solidFill>
                  <a:schemeClr val="bg1"/>
                </a:solidFill>
                <a:cs typeface="B Titr" panose="00000700000000000000" pitchFamily="2" charset="-78"/>
              </a:rPr>
              <a:t> </a:t>
            </a:r>
            <a:r>
              <a:rPr lang="fa-IR" sz="2400" kern="1200" dirty="0">
                <a:solidFill>
                  <a:srgbClr val="FF0000"/>
                </a:solidFill>
                <a:cs typeface="B Titr" panose="00000700000000000000" pitchFamily="2" charset="-78"/>
              </a:rPr>
              <a:t>تعداد طبقات پیش بینی شده:</a:t>
            </a:r>
          </a:p>
          <a:p>
            <a:pPr marL="0" lvl="0" indent="0" algn="ctr" defTabSz="1066800">
              <a:lnSpc>
                <a:spcPct val="90000"/>
              </a:lnSpc>
              <a:spcBef>
                <a:spcPct val="0"/>
              </a:spcBef>
              <a:spcAft>
                <a:spcPct val="35000"/>
              </a:spcAft>
              <a:buNone/>
            </a:pPr>
            <a:r>
              <a:rPr lang="fa-IR" sz="2400" kern="1200" dirty="0">
                <a:solidFill>
                  <a:schemeClr val="bg1"/>
                </a:solidFill>
                <a:cs typeface="B Titr" panose="00000700000000000000" pitchFamily="2" charset="-78"/>
              </a:rPr>
              <a:t> 8 طبقه</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کاربری: </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 رفاهی و اقامتی</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وضعیت سند:</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قطعی</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محل دقیق پروژه:</a:t>
            </a:r>
            <a:br>
              <a:rPr lang="fa-IR" sz="2400" kern="1200" dirty="0">
                <a:cs typeface="B Titr" panose="00000700000000000000" pitchFamily="2" charset="-78"/>
              </a:rPr>
            </a:br>
            <a:r>
              <a:rPr lang="fa-IR" sz="2400" dirty="0">
                <a:solidFill>
                  <a:schemeClr val="bg1"/>
                </a:solidFill>
                <a:cs typeface="B Titr" panose="00000700000000000000" pitchFamily="2" charset="-78"/>
              </a:rPr>
              <a:t>میدان ناهارخوران</a:t>
            </a:r>
            <a:endParaRPr lang="en-US" sz="2400" kern="1200" dirty="0">
              <a:solidFill>
                <a:schemeClr val="bg1"/>
              </a:solidFill>
              <a:cs typeface="B Titr" panose="00000700000000000000" pitchFamily="2" charset="-78"/>
            </a:endParaRPr>
          </a:p>
        </p:txBody>
      </p:sp>
      <p:pic>
        <p:nvPicPr>
          <p:cNvPr id="5" name="Picture 4">
            <a:extLst>
              <a:ext uri="{FF2B5EF4-FFF2-40B4-BE49-F238E27FC236}">
                <a16:creationId xmlns:a16="http://schemas.microsoft.com/office/drawing/2014/main" id="{573C9855-18D5-452B-AC3B-140EA4B9AA55}"/>
              </a:ext>
            </a:extLst>
          </p:cNvPr>
          <p:cNvPicPr>
            <a:picLocks noChangeAspect="1"/>
          </p:cNvPicPr>
          <p:nvPr/>
        </p:nvPicPr>
        <p:blipFill rotWithShape="1">
          <a:blip r:embed="rId3">
            <a:extLst>
              <a:ext uri="{28A0092B-C50C-407E-A947-70E740481C1C}">
                <a14:useLocalDpi xmlns:a14="http://schemas.microsoft.com/office/drawing/2010/main" val="0"/>
              </a:ext>
            </a:extLst>
          </a:blip>
          <a:srcRect l="18750" t="24280" r="5324"/>
          <a:stretch/>
        </p:blipFill>
        <p:spPr>
          <a:xfrm>
            <a:off x="423697" y="1971990"/>
            <a:ext cx="4450091" cy="4215282"/>
          </a:xfrm>
          <a:prstGeom prst="ellipse">
            <a:avLst/>
          </a:prstGeom>
          <a:ln w="5715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67755056"/>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1"/>
            <a:ext cx="9905999" cy="4184470"/>
          </a:xfrm>
        </p:spPr>
        <p:txBody>
          <a:bodyPr>
            <a:normAutofit fontScale="70000" lnSpcReduction="20000"/>
          </a:bodyPr>
          <a:lstStyle/>
          <a:p>
            <a:pPr marL="0" indent="0" algn="just" rtl="1">
              <a:buNone/>
            </a:pPr>
            <a:r>
              <a:rPr lang="fa-IR" sz="2600" b="1" dirty="0">
                <a:solidFill>
                  <a:schemeClr val="bg1"/>
                </a:solidFill>
                <a:cs typeface="B Nazanin" panose="00000400000000000000" pitchFamily="2" charset="-78"/>
              </a:rPr>
              <a:t>شهرداري گرگان در نظر دارد به استناد شيوه نامه امور سرمايه گذاري و مشاركت مردمي شهرداري برابر مصوبه نهمين جلسه هيات عالي به تاريخ 15/ 5 / 1402و طبق ماده 30 آئين نامه معاملات شهرداري  از طريق (مشاركت مدني</a:t>
            </a:r>
            <a:r>
              <a:rPr lang="en-US" sz="2600" b="1" dirty="0">
                <a:solidFill>
                  <a:schemeClr val="bg1"/>
                </a:solidFill>
                <a:cs typeface="B Nazanin" panose="00000400000000000000" pitchFamily="2" charset="-78"/>
              </a:rPr>
              <a:t>BOLT</a:t>
            </a:r>
            <a:r>
              <a:rPr lang="fa-IR" sz="2600" b="1" dirty="0">
                <a:solidFill>
                  <a:schemeClr val="bg1"/>
                </a:solidFill>
                <a:cs typeface="B Nazanin" panose="00000400000000000000" pitchFamily="2" charset="-78"/>
              </a:rPr>
              <a:t>) با سرمايه گذاري اشخاص حقيقي يا حقوقي نسبت به ساخت و تجهیز و بهره برداری  به مساحت حدود 6382 مترمربع با کاربری گردشگری  بدون اعلام درصد پایه نسبت به انجام فراخوان وشناسایی سرمایه گذار به صورت ساخت و بهره برداری مشارکتی اقدام نماید ، لذا طبق نامه شماره 6798/6/4/1402 مورخ 28/02/1402 شهرداری گرگان و بند 1 مصوبات جلسه منعقده در محل دفتر معاونت هماهنگی امور اقتصادی استانداری استان گلستان ابلاغ شده توسط مدیرکل محترم دفتر هماهنگی امور سرمایه گذاری و اشتغال به شماره 25705/47/1402 مورخ 21/04/1402  مبنی بر درخواست تعیین کاربری احداث بنای هتل با سطح اشغال 55 (پنجاه و پنج) درصد در 8 (هشت) طبقه روی همکف و تراکم ساختمانی 440 (چهارصد و چهل) درصد واقع در حریم شهر گرگان ـ در جنوب فلکه ناهارخوران می باشد. همچنین ضابطه شهرداری دارای مجوز 8 طبقه با مشخصات تحلیل پروانه و صورتحساب مالی به پیوست در اسناد این فراخوان می باشد.</a:t>
            </a:r>
          </a:p>
          <a:p>
            <a:pPr marL="0" indent="0" algn="just" rtl="1">
              <a:buNone/>
            </a:pPr>
            <a:endParaRPr lang="en-US" sz="2600" b="1" dirty="0">
              <a:solidFill>
                <a:schemeClr val="bg1"/>
              </a:solidFill>
              <a:highlight>
                <a:srgbClr val="FFFF00"/>
              </a:highlight>
              <a:cs typeface="B Lotus" panose="00000400000000000000" pitchFamily="2" charset="-78"/>
            </a:endParaRPr>
          </a:p>
          <a:p>
            <a:pPr marL="0" indent="0" algn="ctr" rtl="1">
              <a:buNone/>
            </a:pPr>
            <a:r>
              <a:rPr lang="fa-IR" sz="2900" b="1" dirty="0">
                <a:solidFill>
                  <a:schemeClr val="bg1"/>
                </a:solidFill>
                <a:highlight>
                  <a:srgbClr val="FFFF00"/>
                </a:highlight>
                <a:cs typeface="B Lotus" panose="00000400000000000000" pitchFamily="2" charset="-78"/>
              </a:rPr>
              <a:t>تضمين شركت درسرمايه گذاري مشاركتي مبلغ 000 / 000 / 000 /10 ريال (10 میلیاردریال) </a:t>
            </a:r>
            <a:endParaRPr lang="en-US" sz="2900"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آگهي فراخوان عمومي سرمايه گذاري مشاركتي  هتل ناهارخوران</a:t>
              </a:r>
            </a:p>
          </p:txBody>
        </p:sp>
      </p:grpSp>
      <p:sp>
        <p:nvSpPr>
          <p:cNvPr id="8" name="TextBox 7">
            <a:extLst>
              <a:ext uri="{FF2B5EF4-FFF2-40B4-BE49-F238E27FC236}">
                <a16:creationId xmlns:a16="http://schemas.microsoft.com/office/drawing/2014/main" id="{BF7EA644-F783-4150-97AD-0ECE48E52C0A}"/>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3065830808"/>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390EB79-9C47-431E-A49A-009D81201AF8}"/>
              </a:ext>
            </a:extLst>
          </p:cNvPr>
          <p:cNvGraphicFramePr/>
          <p:nvPr>
            <p:extLst>
              <p:ext uri="{D42A27DB-BD31-4B8C-83A1-F6EECF244321}">
                <p14:modId xmlns:p14="http://schemas.microsoft.com/office/powerpoint/2010/main" val="1942097332"/>
              </p:ext>
            </p:extLst>
          </p:nvPr>
        </p:nvGraphicFramePr>
        <p:xfrm>
          <a:off x="1546166" y="237829"/>
          <a:ext cx="9237543"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04DCF4D9-3FA2-4D60-860C-F236CC308953}"/>
              </a:ext>
            </a:extLst>
          </p:cNvPr>
          <p:cNvPicPr>
            <a:picLocks noChangeAspect="1"/>
          </p:cNvPicPr>
          <p:nvPr/>
        </p:nvPicPr>
        <p:blipFill rotWithShape="1">
          <a:blip r:embed="rId9">
            <a:extLst>
              <a:ext uri="{28A0092B-C50C-407E-A947-70E740481C1C}">
                <a14:useLocalDpi xmlns:a14="http://schemas.microsoft.com/office/drawing/2010/main" val="0"/>
              </a:ext>
            </a:extLst>
          </a:blip>
          <a:srcRect l="18683" t="2254" r="5556" b="15651"/>
          <a:stretch/>
        </p:blipFill>
        <p:spPr>
          <a:xfrm rot="16200000">
            <a:off x="3659774" y="-1000104"/>
            <a:ext cx="4872451" cy="9592886"/>
          </a:xfrm>
          <a:prstGeom prst="rect">
            <a:avLst/>
          </a:prstGeom>
          <a:ln w="76200" cap="sq" cmpd="thickThin">
            <a:solidFill>
              <a:srgbClr val="92D050"/>
            </a:solidFill>
            <a:prstDash val="solid"/>
            <a:miter lim="800000"/>
          </a:ln>
          <a:effectLst>
            <a:innerShdw blurRad="76200">
              <a:srgbClr val="000000"/>
            </a:innerShdw>
          </a:effectLst>
        </p:spPr>
      </p:pic>
    </p:spTree>
    <p:extLst>
      <p:ext uri="{BB962C8B-B14F-4D97-AF65-F5344CB8AC3E}">
        <p14:creationId xmlns:p14="http://schemas.microsoft.com/office/powerpoint/2010/main" val="2626319364"/>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34000"/>
            <a:lum/>
          </a:blip>
          <a:srcRect/>
          <a:stretch>
            <a:fillRect t="-7000" b="-7000"/>
          </a:stretch>
        </a:blipFill>
        <a:effectLst/>
      </p:bgPr>
    </p:bg>
    <p:spTree>
      <p:nvGrpSpPr>
        <p:cNvPr id="1" name=""/>
        <p:cNvGrpSpPr/>
        <p:nvPr/>
      </p:nvGrpSpPr>
      <p:grpSpPr>
        <a:xfrm>
          <a:off x="0" y="0"/>
          <a:ext cx="0" cy="0"/>
          <a:chOff x="0" y="0"/>
          <a:chExt cx="0" cy="0"/>
        </a:xfrm>
      </p:grpSpPr>
      <p:sp>
        <p:nvSpPr>
          <p:cNvPr id="7" name="Title 21">
            <a:extLst>
              <a:ext uri="{FF2B5EF4-FFF2-40B4-BE49-F238E27FC236}">
                <a16:creationId xmlns:a16="http://schemas.microsoft.com/office/drawing/2014/main" id="{092FF1CB-A2CB-4446-BC62-DA2743266098}"/>
              </a:ext>
            </a:extLst>
          </p:cNvPr>
          <p:cNvSpPr txBox="1">
            <a:spLocks/>
          </p:cNvSpPr>
          <p:nvPr/>
        </p:nvSpPr>
        <p:spPr>
          <a:xfrm>
            <a:off x="520505" y="3581733"/>
            <a:ext cx="3511649" cy="2112846"/>
          </a:xfrm>
          <a:prstGeom prst="rect">
            <a:avLst/>
          </a:prstGeom>
          <a:scene3d>
            <a:camera prst="orthographicFront"/>
            <a:lightRig rig="threePt" dir="t"/>
          </a:scene3d>
          <a:sp3d>
            <a:bevelT w="152400" h="50800" prst="softRound"/>
            <a:bevelB w="152400" h="50800" prst="softRound"/>
          </a:sp3d>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r>
              <a:rPr lang="fa-IR" sz="2000" dirty="0">
                <a:solidFill>
                  <a:schemeClr val="bg1"/>
                </a:solidFill>
                <a:cs typeface="B Titr" panose="00000700000000000000" pitchFamily="2" charset="-78"/>
              </a:rPr>
              <a:t>توسعه سرمایه گذاری به عنوان یکی از ارکان اصلی اقتصاد شهری، مستلزم شناسایی درست ظرفیت های موجود و معرفی کامل آن به جامعه سرمایه گذاران است. </a:t>
            </a:r>
          </a:p>
          <a:p>
            <a:pPr algn="just" rtl="1"/>
            <a:r>
              <a:rPr lang="fa-IR" sz="1600" b="1" u="sng" dirty="0">
                <a:solidFill>
                  <a:srgbClr val="7030A0"/>
                </a:solidFill>
                <a:cs typeface="B Titr" panose="00000700000000000000" pitchFamily="2" charset="-78"/>
              </a:rPr>
              <a:t>سیدمحمدرضا سیدالنگی، شهردار گرگان</a:t>
            </a:r>
            <a:endParaRPr lang="en-US" sz="1600" b="1" u="sng" dirty="0">
              <a:solidFill>
                <a:srgbClr val="7030A0"/>
              </a:solidFill>
              <a:cs typeface="B Titr" panose="00000700000000000000" pitchFamily="2" charset="-78"/>
            </a:endParaRPr>
          </a:p>
        </p:txBody>
      </p:sp>
      <p:sp>
        <p:nvSpPr>
          <p:cNvPr id="23" name="Title 21">
            <a:extLst>
              <a:ext uri="{FF2B5EF4-FFF2-40B4-BE49-F238E27FC236}">
                <a16:creationId xmlns:a16="http://schemas.microsoft.com/office/drawing/2014/main" id="{9EFDD73D-3ACD-4ACB-AB08-871693DCC44C}"/>
              </a:ext>
            </a:extLst>
          </p:cNvPr>
          <p:cNvSpPr txBox="1">
            <a:spLocks/>
          </p:cNvSpPr>
          <p:nvPr/>
        </p:nvSpPr>
        <p:spPr>
          <a:xfrm>
            <a:off x="4032154" y="6194426"/>
            <a:ext cx="4948313" cy="48305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a-IR" sz="2400" b="1" u="sng" dirty="0">
                <a:solidFill>
                  <a:srgbClr val="00B050"/>
                </a:solidFill>
                <a:cs typeface="B Titr" panose="00000700000000000000" pitchFamily="2" charset="-78"/>
              </a:rPr>
              <a:t>اداره سرمایه گذاری  و مشارکت های مردمی</a:t>
            </a:r>
            <a:endParaRPr lang="en-US" sz="2400" b="1" u="sng" dirty="0">
              <a:solidFill>
                <a:srgbClr val="00B050"/>
              </a:solidFill>
              <a:cs typeface="B Titr" panose="00000700000000000000" pitchFamily="2" charset="-78"/>
            </a:endParaRPr>
          </a:p>
        </p:txBody>
      </p:sp>
      <p:pic>
        <p:nvPicPr>
          <p:cNvPr id="10" name="Picture 9">
            <a:extLst>
              <a:ext uri="{FF2B5EF4-FFF2-40B4-BE49-F238E27FC236}">
                <a16:creationId xmlns:a16="http://schemas.microsoft.com/office/drawing/2014/main" id="{5B3A8772-11D4-40CE-A535-CECC352F2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31" y="863209"/>
            <a:ext cx="3207644" cy="2885266"/>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9D354435-65C3-47D6-931F-D76AFEBEA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7" y="6153144"/>
            <a:ext cx="1008186" cy="693717"/>
          </a:xfrm>
          <a:prstGeom prst="rect">
            <a:avLst/>
          </a:prstGeom>
        </p:spPr>
      </p:pic>
      <p:pic>
        <p:nvPicPr>
          <p:cNvPr id="15" name="Picture 14">
            <a:extLst>
              <a:ext uri="{FF2B5EF4-FFF2-40B4-BE49-F238E27FC236}">
                <a16:creationId xmlns:a16="http://schemas.microsoft.com/office/drawing/2014/main" id="{0EF09A6F-4FF8-46F9-B19F-47A6B8FE8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6357" y="6029155"/>
            <a:ext cx="895643" cy="813600"/>
          </a:xfrm>
          <a:prstGeom prst="rect">
            <a:avLst/>
          </a:prstGeom>
        </p:spPr>
      </p:pic>
      <p:graphicFrame>
        <p:nvGraphicFramePr>
          <p:cNvPr id="18" name="Diagram 17">
            <a:extLst>
              <a:ext uri="{FF2B5EF4-FFF2-40B4-BE49-F238E27FC236}">
                <a16:creationId xmlns:a16="http://schemas.microsoft.com/office/drawing/2014/main" id="{32B6BF47-15BF-4852-A896-12B228DDFF22}"/>
              </a:ext>
            </a:extLst>
          </p:cNvPr>
          <p:cNvGraphicFramePr/>
          <p:nvPr/>
        </p:nvGraphicFramePr>
        <p:xfrm>
          <a:off x="4833424" y="180515"/>
          <a:ext cx="2777197" cy="4830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2" name="Picture 21">
            <a:extLst>
              <a:ext uri="{FF2B5EF4-FFF2-40B4-BE49-F238E27FC236}">
                <a16:creationId xmlns:a16="http://schemas.microsoft.com/office/drawing/2014/main" id="{0B940210-2B11-4402-B074-022615A1A0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1440" y="1537230"/>
            <a:ext cx="2142510" cy="1828800"/>
          </a:xfrm>
          <a:prstGeom prst="rect">
            <a:avLst/>
          </a:prstGeom>
          <a:ln>
            <a:noFill/>
          </a:ln>
          <a:effectLst>
            <a:softEdge rad="112500"/>
          </a:effectLst>
        </p:spPr>
      </p:pic>
      <p:pic>
        <p:nvPicPr>
          <p:cNvPr id="27" name="Picture 26">
            <a:extLst>
              <a:ext uri="{FF2B5EF4-FFF2-40B4-BE49-F238E27FC236}">
                <a16:creationId xmlns:a16="http://schemas.microsoft.com/office/drawing/2014/main" id="{BBC18318-0518-4E78-925B-E0215D88B6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2285" y="3541475"/>
            <a:ext cx="2142510" cy="1828800"/>
          </a:xfrm>
          <a:prstGeom prst="rect">
            <a:avLst/>
          </a:prstGeom>
          <a:ln>
            <a:noFill/>
          </a:ln>
          <a:effectLst>
            <a:softEdge rad="112500"/>
          </a:effectLst>
        </p:spPr>
      </p:pic>
      <p:pic>
        <p:nvPicPr>
          <p:cNvPr id="29" name="Picture 28">
            <a:extLst>
              <a:ext uri="{FF2B5EF4-FFF2-40B4-BE49-F238E27FC236}">
                <a16:creationId xmlns:a16="http://schemas.microsoft.com/office/drawing/2014/main" id="{468EA450-DAEE-4599-8C0B-3C547C4D6C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6516" y="3541476"/>
            <a:ext cx="2232335" cy="1828799"/>
          </a:xfrm>
          <a:prstGeom prst="rect">
            <a:avLst/>
          </a:prstGeom>
          <a:ln>
            <a:noFill/>
          </a:ln>
          <a:effectLst>
            <a:softEdge rad="112500"/>
          </a:effectLst>
        </p:spPr>
      </p:pic>
      <p:pic>
        <p:nvPicPr>
          <p:cNvPr id="3" name="Picture 2">
            <a:extLst>
              <a:ext uri="{FF2B5EF4-FFF2-40B4-BE49-F238E27FC236}">
                <a16:creationId xmlns:a16="http://schemas.microsoft.com/office/drawing/2014/main" id="{12CF59AD-E6DF-4332-BF5A-8EEED01B57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11230" y="1487725"/>
            <a:ext cx="2289643" cy="1838162"/>
          </a:xfrm>
          <a:prstGeom prst="rect">
            <a:avLst/>
          </a:prstGeom>
          <a:ln>
            <a:noFill/>
          </a:ln>
          <a:effectLst>
            <a:softEdge rad="112500"/>
          </a:effectLst>
        </p:spPr>
      </p:pic>
      <p:pic>
        <p:nvPicPr>
          <p:cNvPr id="5" name="Picture 4">
            <a:extLst>
              <a:ext uri="{FF2B5EF4-FFF2-40B4-BE49-F238E27FC236}">
                <a16:creationId xmlns:a16="http://schemas.microsoft.com/office/drawing/2014/main" id="{D44DA9F5-E0D4-4B2A-8EB3-B41E8A764D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86773" y="3581732"/>
            <a:ext cx="2314100" cy="1828799"/>
          </a:xfrm>
          <a:prstGeom prst="rect">
            <a:avLst/>
          </a:prstGeom>
          <a:ln>
            <a:noFill/>
          </a:ln>
          <a:effectLst>
            <a:softEdge rad="112500"/>
          </a:effectLst>
        </p:spPr>
      </p:pic>
      <p:graphicFrame>
        <p:nvGraphicFramePr>
          <p:cNvPr id="2" name="Diagram 1">
            <a:extLst>
              <a:ext uri="{FF2B5EF4-FFF2-40B4-BE49-F238E27FC236}">
                <a16:creationId xmlns:a16="http://schemas.microsoft.com/office/drawing/2014/main" id="{53258B24-BE28-4806-931D-0E5BCAA8AC4D}"/>
              </a:ext>
            </a:extLst>
          </p:cNvPr>
          <p:cNvGraphicFramePr/>
          <p:nvPr/>
        </p:nvGraphicFramePr>
        <p:xfrm>
          <a:off x="7818789" y="903753"/>
          <a:ext cx="3889048" cy="483059"/>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4" name="Picture 3">
            <a:extLst>
              <a:ext uri="{FF2B5EF4-FFF2-40B4-BE49-F238E27FC236}">
                <a16:creationId xmlns:a16="http://schemas.microsoft.com/office/drawing/2014/main" id="{6DB220AA-33DF-45F0-BE99-19475F28F3E5}"/>
              </a:ext>
            </a:extLst>
          </p:cNvPr>
          <p:cNvPicPr>
            <a:picLocks noChangeAspect="1"/>
          </p:cNvPicPr>
          <p:nvPr/>
        </p:nvPicPr>
        <p:blipFill>
          <a:blip r:embed="rId22"/>
          <a:stretch>
            <a:fillRect/>
          </a:stretch>
        </p:blipFill>
        <p:spPr>
          <a:xfrm>
            <a:off x="7366516" y="1621704"/>
            <a:ext cx="2096349" cy="1694820"/>
          </a:xfrm>
          <a:prstGeom prst="rect">
            <a:avLst/>
          </a:prstGeom>
          <a:ln>
            <a:noFill/>
          </a:ln>
          <a:effectLst>
            <a:softEdge rad="112500"/>
          </a:effectLst>
        </p:spPr>
      </p:pic>
    </p:spTree>
    <p:extLst>
      <p:ext uri="{BB962C8B-B14F-4D97-AF65-F5344CB8AC3E}">
        <p14:creationId xmlns:p14="http://schemas.microsoft.com/office/powerpoint/2010/main" val="363539051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23" name="camera.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2195568658"/>
              </p:ext>
            </p:extLst>
          </p:nvPr>
        </p:nvGraphicFramePr>
        <p:xfrm>
          <a:off x="8188402" y="260305"/>
          <a:ext cx="3581233"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1F084B32-6F6F-47F5-8BDC-DFEA377B76B7}"/>
              </a:ext>
            </a:extLst>
          </p:cNvPr>
          <p:cNvPicPr>
            <a:picLocks noChangeAspect="1"/>
          </p:cNvPicPr>
          <p:nvPr/>
        </p:nvPicPr>
        <p:blipFill rotWithShape="1">
          <a:blip r:embed="rId9">
            <a:extLst>
              <a:ext uri="{28A0092B-C50C-407E-A947-70E740481C1C}">
                <a14:useLocalDpi xmlns:a14="http://schemas.microsoft.com/office/drawing/2010/main" val="0"/>
              </a:ext>
            </a:extLst>
          </a:blip>
          <a:srcRect l="12495" t="3796" r="3560" b="8512"/>
          <a:stretch/>
        </p:blipFill>
        <p:spPr>
          <a:xfrm>
            <a:off x="1195756" y="260306"/>
            <a:ext cx="4726742" cy="6212130"/>
          </a:xfrm>
          <a:prstGeom prst="rect">
            <a:avLst/>
          </a:prstGeom>
          <a:ln w="57150" cap="sq" cmpd="thickThin">
            <a:solidFill>
              <a:srgbClr val="7030A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340760BB-6FE2-4DBA-B047-2543FCE02A17}"/>
              </a:ext>
            </a:extLst>
          </p:cNvPr>
          <p:cNvPicPr>
            <a:picLocks noChangeAspect="1"/>
          </p:cNvPicPr>
          <p:nvPr/>
        </p:nvPicPr>
        <p:blipFill rotWithShape="1">
          <a:blip r:embed="rId10">
            <a:extLst>
              <a:ext uri="{28A0092B-C50C-407E-A947-70E740481C1C}">
                <a14:useLocalDpi xmlns:a14="http://schemas.microsoft.com/office/drawing/2010/main" val="0"/>
              </a:ext>
            </a:extLst>
          </a:blip>
          <a:srcRect l="11611" t="8513" b="3797"/>
          <a:stretch/>
        </p:blipFill>
        <p:spPr>
          <a:xfrm>
            <a:off x="6485206" y="1047990"/>
            <a:ext cx="4511038" cy="5424445"/>
          </a:xfrm>
          <a:prstGeom prst="rect">
            <a:avLst/>
          </a:prstGeom>
          <a:ln w="57150">
            <a:solidFill>
              <a:srgbClr val="7030A0"/>
            </a:solidFill>
          </a:ln>
        </p:spPr>
      </p:pic>
    </p:spTree>
    <p:extLst>
      <p:ext uri="{BB962C8B-B14F-4D97-AF65-F5344CB8AC3E}">
        <p14:creationId xmlns:p14="http://schemas.microsoft.com/office/powerpoint/2010/main" val="1119615977"/>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2284204227"/>
              </p:ext>
            </p:extLst>
          </p:nvPr>
        </p:nvGraphicFramePr>
        <p:xfrm>
          <a:off x="8188402" y="260305"/>
          <a:ext cx="3581233"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18C02398-B717-4734-94F9-8DD72B2400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3438" y="1026921"/>
            <a:ext cx="5076198" cy="5546508"/>
          </a:xfrm>
          <a:prstGeom prst="rect">
            <a:avLst/>
          </a:prstGeom>
          <a:ln w="38100">
            <a:solidFill>
              <a:srgbClr val="FF0000"/>
            </a:solidFill>
          </a:ln>
        </p:spPr>
      </p:pic>
      <p:pic>
        <p:nvPicPr>
          <p:cNvPr id="11" name="Picture 10">
            <a:extLst>
              <a:ext uri="{FF2B5EF4-FFF2-40B4-BE49-F238E27FC236}">
                <a16:creationId xmlns:a16="http://schemas.microsoft.com/office/drawing/2014/main" id="{1B35367F-8BB2-40F7-A073-F10C943194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6264" y="1002655"/>
            <a:ext cx="5076197" cy="5570774"/>
          </a:xfrm>
          <a:prstGeom prst="rect">
            <a:avLst/>
          </a:prstGeom>
          <a:ln w="57150">
            <a:solidFill>
              <a:srgbClr val="00B0F0"/>
            </a:solidFill>
          </a:ln>
        </p:spPr>
      </p:pic>
      <p:graphicFrame>
        <p:nvGraphicFramePr>
          <p:cNvPr id="12" name="Diagram 11">
            <a:extLst>
              <a:ext uri="{FF2B5EF4-FFF2-40B4-BE49-F238E27FC236}">
                <a16:creationId xmlns:a16="http://schemas.microsoft.com/office/drawing/2014/main" id="{B96F0D75-5B41-47F1-91FB-384ACEC32B64}"/>
              </a:ext>
            </a:extLst>
          </p:cNvPr>
          <p:cNvGraphicFramePr/>
          <p:nvPr>
            <p:extLst>
              <p:ext uri="{D42A27DB-BD31-4B8C-83A1-F6EECF244321}">
                <p14:modId xmlns:p14="http://schemas.microsoft.com/office/powerpoint/2010/main" val="14878559"/>
              </p:ext>
            </p:extLst>
          </p:nvPr>
        </p:nvGraphicFramePr>
        <p:xfrm>
          <a:off x="1633745" y="284571"/>
          <a:ext cx="3581233" cy="49702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13649739"/>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6" name="camera.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1303868708"/>
              </p:ext>
            </p:extLst>
          </p:nvPr>
        </p:nvGraphicFramePr>
        <p:xfrm>
          <a:off x="8188402" y="260305"/>
          <a:ext cx="3581233"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E6ABF5D9-F410-4E8F-8592-E301DD840BFA}"/>
              </a:ext>
            </a:extLst>
          </p:cNvPr>
          <p:cNvPicPr>
            <a:picLocks noChangeAspect="1"/>
          </p:cNvPicPr>
          <p:nvPr/>
        </p:nvPicPr>
        <p:blipFill rotWithShape="1">
          <a:blip r:embed="rId9">
            <a:extLst>
              <a:ext uri="{28A0092B-C50C-407E-A947-70E740481C1C}">
                <a14:useLocalDpi xmlns:a14="http://schemas.microsoft.com/office/drawing/2010/main" val="0"/>
              </a:ext>
            </a:extLst>
          </a:blip>
          <a:srcRect l="10433" t="5523" r="6190" b="46511"/>
          <a:stretch/>
        </p:blipFill>
        <p:spPr>
          <a:xfrm>
            <a:off x="1084218" y="979714"/>
            <a:ext cx="10215154" cy="5526541"/>
          </a:xfrm>
          <a:prstGeom prst="rect">
            <a:avLst/>
          </a:prstGeom>
          <a:ln w="57150" cap="sq" cmpd="thickThin">
            <a:solidFill>
              <a:srgbClr val="002060"/>
            </a:solidFill>
            <a:prstDash val="solid"/>
            <a:miter lim="800000"/>
          </a:ln>
          <a:effectLst>
            <a:innerShdw blurRad="76200">
              <a:srgbClr val="000000"/>
            </a:innerShdw>
          </a:effectLst>
        </p:spPr>
      </p:pic>
    </p:spTree>
    <p:extLst>
      <p:ext uri="{BB962C8B-B14F-4D97-AF65-F5344CB8AC3E}">
        <p14:creationId xmlns:p14="http://schemas.microsoft.com/office/powerpoint/2010/main" val="400213778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C3ACF3-EB8A-481E-9E21-A689D8FA1FC4}"/>
              </a:ext>
            </a:extLst>
          </p:cNvPr>
          <p:cNvGraphicFramePr/>
          <p:nvPr>
            <p:extLst>
              <p:ext uri="{D42A27DB-BD31-4B8C-83A1-F6EECF244321}">
                <p14:modId xmlns:p14="http://schemas.microsoft.com/office/powerpoint/2010/main" val="281337210"/>
              </p:ext>
            </p:extLst>
          </p:nvPr>
        </p:nvGraphicFramePr>
        <p:xfrm>
          <a:off x="1086394" y="234814"/>
          <a:ext cx="9625149" cy="862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E138333A-D183-4C4F-9753-E0B00AC5B02C}"/>
              </a:ext>
            </a:extLst>
          </p:cNvPr>
          <p:cNvPicPr>
            <a:picLocks noChangeAspect="1"/>
          </p:cNvPicPr>
          <p:nvPr/>
        </p:nvPicPr>
        <p:blipFill rotWithShape="1">
          <a:blip r:embed="rId9">
            <a:extLst>
              <a:ext uri="{28A0092B-C50C-407E-A947-70E740481C1C}">
                <a14:useLocalDpi xmlns:a14="http://schemas.microsoft.com/office/drawing/2010/main" val="0"/>
              </a:ext>
            </a:extLst>
          </a:blip>
          <a:srcRect l="37500" t="32191" r="6250"/>
          <a:stretch/>
        </p:blipFill>
        <p:spPr>
          <a:xfrm>
            <a:off x="587829" y="1567542"/>
            <a:ext cx="5120640" cy="4663440"/>
          </a:xfrm>
          <a:prstGeom prst="rect">
            <a:avLst/>
          </a:prstGeom>
          <a:ln w="57150" cap="sq" cmpd="thickThin">
            <a:solidFill>
              <a:srgbClr val="92D05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16A4478D-346E-48F2-B8C3-C06DE047C068}"/>
              </a:ext>
            </a:extLst>
          </p:cNvPr>
          <p:cNvPicPr>
            <a:picLocks noChangeAspect="1"/>
          </p:cNvPicPr>
          <p:nvPr/>
        </p:nvPicPr>
        <p:blipFill rotWithShape="1">
          <a:blip r:embed="rId3">
            <a:extLst>
              <a:ext uri="{28A0092B-C50C-407E-A947-70E740481C1C}">
                <a14:useLocalDpi xmlns:a14="http://schemas.microsoft.com/office/drawing/2010/main" val="0"/>
              </a:ext>
            </a:extLst>
          </a:blip>
          <a:srcRect l="6857" t="17714"/>
          <a:stretch/>
        </p:blipFill>
        <p:spPr>
          <a:xfrm>
            <a:off x="6204857" y="1567543"/>
            <a:ext cx="5120640" cy="4659784"/>
          </a:xfrm>
          <a:prstGeom prst="rect">
            <a:avLst/>
          </a:prstGeom>
          <a:ln w="57150">
            <a:solidFill>
              <a:srgbClr val="92D050"/>
            </a:solidFill>
          </a:ln>
        </p:spPr>
      </p:pic>
    </p:spTree>
    <p:extLst>
      <p:ext uri="{BB962C8B-B14F-4D97-AF65-F5344CB8AC3E}">
        <p14:creationId xmlns:p14="http://schemas.microsoft.com/office/powerpoint/2010/main" val="2696545800"/>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t="-7000" b="-7000"/>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2292397604"/>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reeform: Shape 17">
            <a:extLst>
              <a:ext uri="{FF2B5EF4-FFF2-40B4-BE49-F238E27FC236}">
                <a16:creationId xmlns:a16="http://schemas.microsoft.com/office/drawing/2014/main" id="{F82FB9FC-3781-46FC-B46E-63EE10D3255A}"/>
              </a:ext>
            </a:extLst>
          </p:cNvPr>
          <p:cNvSpPr/>
          <p:nvPr/>
        </p:nvSpPr>
        <p:spPr>
          <a:xfrm>
            <a:off x="4956524" y="1758462"/>
            <a:ext cx="6773922" cy="4642339"/>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a:ln w="57150">
            <a:solidFill>
              <a:srgbClr val="7030A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 زمین:</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1496 متر مربع</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کاربری: </a:t>
            </a:r>
            <a:br>
              <a:rPr lang="fa-IR" sz="2400" kern="1200" dirty="0">
                <a:cs typeface="B Titr" panose="00000700000000000000" pitchFamily="2" charset="-78"/>
              </a:rPr>
            </a:br>
            <a:r>
              <a:rPr lang="fa-IR" sz="2400" dirty="0">
                <a:solidFill>
                  <a:schemeClr val="bg1"/>
                </a:solidFill>
                <a:cs typeface="B Titr" panose="00000700000000000000" pitchFamily="2" charset="-78"/>
              </a:rPr>
              <a:t>مسکونی</a:t>
            </a:r>
          </a:p>
          <a:p>
            <a:pPr marL="0" lvl="0" indent="0" algn="ctr" defTabSz="1066800">
              <a:lnSpc>
                <a:spcPct val="90000"/>
              </a:lnSpc>
              <a:spcBef>
                <a:spcPct val="0"/>
              </a:spcBef>
              <a:spcAft>
                <a:spcPct val="35000"/>
              </a:spcAft>
              <a:buNone/>
            </a:pPr>
            <a:r>
              <a:rPr lang="fa-IR" sz="2400" kern="1200" dirty="0">
                <a:solidFill>
                  <a:srgbClr val="FF0000"/>
                </a:solidFill>
                <a:cs typeface="B Titr" panose="00000700000000000000" pitchFamily="2" charset="-78"/>
              </a:rPr>
              <a:t>تعداد طبقات پیش بینی شده: </a:t>
            </a:r>
          </a:p>
          <a:p>
            <a:pPr marL="0" lvl="0" indent="0" algn="ctr" defTabSz="1066800">
              <a:lnSpc>
                <a:spcPct val="90000"/>
              </a:lnSpc>
              <a:spcBef>
                <a:spcPct val="0"/>
              </a:spcBef>
              <a:spcAft>
                <a:spcPct val="35000"/>
              </a:spcAft>
              <a:buNone/>
            </a:pPr>
            <a:r>
              <a:rPr lang="fa-IR" sz="2400" kern="1200" dirty="0">
                <a:solidFill>
                  <a:schemeClr val="bg1"/>
                </a:solidFill>
                <a:cs typeface="B Titr" panose="00000700000000000000" pitchFamily="2" charset="-78"/>
              </a:rPr>
              <a:t>6طبقه</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وضعیت سند:</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قطعی</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محل دقیق پروژه:</a:t>
            </a:r>
            <a:br>
              <a:rPr lang="fa-IR" sz="2400" kern="1200" dirty="0">
                <a:cs typeface="B Titr" panose="00000700000000000000" pitchFamily="2" charset="-78"/>
              </a:rPr>
            </a:br>
            <a:r>
              <a:rPr lang="fa-IR" sz="2400" dirty="0">
                <a:solidFill>
                  <a:schemeClr val="bg1"/>
                </a:solidFill>
                <a:cs typeface="B Titr" panose="00000700000000000000" pitchFamily="2" charset="-78"/>
              </a:rPr>
              <a:t>کوی رودکی</a:t>
            </a:r>
            <a:endParaRPr lang="en-US" sz="2400" kern="1200" dirty="0">
              <a:solidFill>
                <a:schemeClr val="bg1"/>
              </a:solidFill>
              <a:cs typeface="B Titr" panose="00000700000000000000" pitchFamily="2" charset="-78"/>
            </a:endParaRPr>
          </a:p>
        </p:txBody>
      </p:sp>
      <p:pic>
        <p:nvPicPr>
          <p:cNvPr id="3" name="Picture 2">
            <a:extLst>
              <a:ext uri="{FF2B5EF4-FFF2-40B4-BE49-F238E27FC236}">
                <a16:creationId xmlns:a16="http://schemas.microsoft.com/office/drawing/2014/main" id="{8F9E3D8C-B2A2-4F02-8183-B259B32FCF65}"/>
              </a:ext>
            </a:extLst>
          </p:cNvPr>
          <p:cNvPicPr>
            <a:picLocks noChangeAspect="1"/>
          </p:cNvPicPr>
          <p:nvPr/>
        </p:nvPicPr>
        <p:blipFill rotWithShape="1">
          <a:blip r:embed="rId3">
            <a:extLst>
              <a:ext uri="{28A0092B-C50C-407E-A947-70E740481C1C}">
                <a14:useLocalDpi xmlns:a14="http://schemas.microsoft.com/office/drawing/2010/main" val="0"/>
              </a:ext>
            </a:extLst>
          </a:blip>
          <a:srcRect l="38633" t="21016" r="31624" b="41356"/>
          <a:stretch/>
        </p:blipFill>
        <p:spPr>
          <a:xfrm>
            <a:off x="671907" y="2000126"/>
            <a:ext cx="4284617" cy="4159011"/>
          </a:xfrm>
          <a:prstGeom prst="ellipse">
            <a:avLst/>
          </a:prstGeom>
          <a:ln w="5715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2985836"/>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0"/>
            <a:ext cx="9905999" cy="4767943"/>
          </a:xfrm>
        </p:spPr>
        <p:txBody>
          <a:bodyPr>
            <a:normAutofit fontScale="32500" lnSpcReduction="20000"/>
          </a:bodyPr>
          <a:lstStyle/>
          <a:p>
            <a:pPr marL="0" indent="0" algn="just" rtl="1">
              <a:buNone/>
            </a:pPr>
            <a:r>
              <a:rPr lang="fa-IR" sz="5000" b="1" dirty="0">
                <a:solidFill>
                  <a:schemeClr val="bg1"/>
                </a:solidFill>
                <a:cs typeface="B Nazanin" panose="00000400000000000000" pitchFamily="2" charset="-78"/>
              </a:rPr>
              <a:t>شهرداري گرگان در نظر دارد به استناد شيوه نامه امور سرمايه گذاري و مشاركت مردمي شهرداري برابر مصوبه نهمين جلسه هيات عالي به تاريخ 15/ 5 / 1402و طبق ماده 30 آئين نامه معاملات شهرداري  از طريق مشاركت مدني با سرمايه گذاري اشخاص حقيقي يا حقوقي نسبت به فراخوان درخصوص پروژه سرمايه گذاري مسکونی رودکی  در زمینی به مساحت 36/1521 متر مربع با ضابطه 6 طبقه وسطح اشغال 50 % و تراکم 300 درصد اقدام نمايد، با توجه به مصوبه بیست و یکمین جلسه کارشناسی مورخ 31/03/1402 شامل موضوعات به شرح ذیل می باشد : </a:t>
            </a:r>
          </a:p>
          <a:p>
            <a:pPr marL="0" indent="0" algn="just" rtl="1">
              <a:buNone/>
            </a:pPr>
            <a:r>
              <a:rPr lang="fa-IR" sz="5000" b="1" dirty="0">
                <a:solidFill>
                  <a:schemeClr val="bg1"/>
                </a:solidFill>
                <a:cs typeface="B Nazanin" panose="00000400000000000000" pitchFamily="2" charset="-78"/>
              </a:rPr>
              <a:t>1-میزان آورده شهرداری زمین و هزینه های صدور پروانه و کمسیون ماده 5 و اصلاح پروانه تعیین گردید . </a:t>
            </a:r>
          </a:p>
          <a:p>
            <a:pPr marL="0" indent="0" algn="just" rtl="1">
              <a:buNone/>
            </a:pPr>
            <a:r>
              <a:rPr lang="fa-IR" sz="5000" b="1" dirty="0">
                <a:solidFill>
                  <a:schemeClr val="bg1"/>
                </a:solidFill>
                <a:cs typeface="B Nazanin" panose="00000400000000000000" pitchFamily="2" charset="-78"/>
              </a:rPr>
              <a:t>2-کلیه هزینه های مربوط به  ادارات دیگر ازقبیل تامین اجتماعی ، نظام مهندسی ، دارائی و ... و ادارات غیر مرتبط با شهرداری به عهده سرمایه گذار می باشد .</a:t>
            </a:r>
          </a:p>
          <a:p>
            <a:pPr marL="0" indent="0" algn="just" rtl="1">
              <a:buNone/>
            </a:pPr>
            <a:r>
              <a:rPr lang="fa-IR" sz="5000" b="1" dirty="0">
                <a:solidFill>
                  <a:schemeClr val="bg1"/>
                </a:solidFill>
                <a:cs typeface="B Nazanin" panose="00000400000000000000" pitchFamily="2" charset="-78"/>
              </a:rPr>
              <a:t>3-سرمایه گذار حق گرفتن وام و یا در رهن قراردادن ملک شهرداری را ندارد و تاپایان ساخت اسکلت ساختمان حق فروش و واگذاری سهم مشارکت خود را ندارد و انتقال سند از طرف شهرداری فقط به نام مشارکت گیرنده بعد از پایان عملیات ساختمانی مقدور می باشد .</a:t>
            </a:r>
          </a:p>
          <a:p>
            <a:pPr marL="0" indent="0" algn="just" rtl="1">
              <a:buNone/>
            </a:pPr>
            <a:r>
              <a:rPr lang="fa-IR" sz="5000" b="1" dirty="0">
                <a:solidFill>
                  <a:schemeClr val="bg1"/>
                </a:solidFill>
                <a:cs typeface="B Nazanin" panose="00000400000000000000" pitchFamily="2" charset="-78"/>
              </a:rPr>
              <a:t>4-پیشنهاد شهرداری برای میزان درصد مشارکت در ساخت به عنوان درصد پایه در انجام فراخوان عمومی 37 % ( سی و هفت درصد) تعیین گردید . </a:t>
            </a:r>
          </a:p>
          <a:p>
            <a:pPr marL="0" indent="0" algn="just" rtl="1">
              <a:buNone/>
            </a:pPr>
            <a:endParaRPr lang="fa-IR" sz="2600" b="1" dirty="0">
              <a:solidFill>
                <a:schemeClr val="bg1"/>
              </a:solidFill>
              <a:highlight>
                <a:srgbClr val="FFFF00"/>
              </a:highlight>
              <a:cs typeface="B Lotus" panose="00000400000000000000" pitchFamily="2" charset="-78"/>
            </a:endParaRPr>
          </a:p>
          <a:p>
            <a:pPr marL="0" indent="0" algn="ctr" rtl="1">
              <a:buNone/>
            </a:pPr>
            <a:r>
              <a:rPr lang="fa-IR" sz="6200" b="1" dirty="0">
                <a:solidFill>
                  <a:schemeClr val="bg1"/>
                </a:solidFill>
                <a:highlight>
                  <a:srgbClr val="FFFF00"/>
                </a:highlight>
                <a:cs typeface="B Lotus" panose="00000400000000000000" pitchFamily="2" charset="-78"/>
              </a:rPr>
              <a:t>تضمين شركت درسرمايه گذاري مشاركتي مبلغ 000 / 000 / 000 /7 ريال(7 میلیاردریال) </a:t>
            </a:r>
            <a:endParaRPr lang="en-US" sz="6200"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آگهي فراخوان عمومي سرمايه گذاري مشاركتي پروژه مسکونی رودکی</a:t>
              </a:r>
            </a:p>
          </p:txBody>
        </p:sp>
      </p:grpSp>
      <p:sp>
        <p:nvSpPr>
          <p:cNvPr id="8" name="TextBox 7">
            <a:extLst>
              <a:ext uri="{FF2B5EF4-FFF2-40B4-BE49-F238E27FC236}">
                <a16:creationId xmlns:a16="http://schemas.microsoft.com/office/drawing/2014/main" id="{77AA0F31-D1D0-4D79-97B4-D1F67AC1CCA7}"/>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324547290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7000" b="-7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8A4893A-EABC-4CC1-9E14-FE31FDB5B756}"/>
              </a:ext>
            </a:extLst>
          </p:cNvPr>
          <p:cNvGraphicFramePr/>
          <p:nvPr>
            <p:extLst>
              <p:ext uri="{D42A27DB-BD31-4B8C-83A1-F6EECF244321}">
                <p14:modId xmlns:p14="http://schemas.microsoft.com/office/powerpoint/2010/main" val="2426057744"/>
              </p:ext>
            </p:extLst>
          </p:nvPr>
        </p:nvGraphicFramePr>
        <p:xfrm>
          <a:off x="2549904" y="202038"/>
          <a:ext cx="6885042"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0E6B0FA6-AE5E-408E-8CE8-AD51EB503C06}"/>
              </a:ext>
            </a:extLst>
          </p:cNvPr>
          <p:cNvPicPr>
            <a:picLocks noChangeAspect="1"/>
          </p:cNvPicPr>
          <p:nvPr/>
        </p:nvPicPr>
        <p:blipFill rotWithShape="1">
          <a:blip r:embed="rId9">
            <a:extLst>
              <a:ext uri="{28A0092B-C50C-407E-A947-70E740481C1C}">
                <a14:useLocalDpi xmlns:a14="http://schemas.microsoft.com/office/drawing/2010/main" val="0"/>
              </a:ext>
            </a:extLst>
          </a:blip>
          <a:srcRect t="24000"/>
          <a:stretch/>
        </p:blipFill>
        <p:spPr>
          <a:xfrm>
            <a:off x="1095176" y="1240971"/>
            <a:ext cx="9590241" cy="5199017"/>
          </a:xfrm>
          <a:prstGeom prst="rect">
            <a:avLst/>
          </a:prstGeom>
          <a:ln w="5715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1620721404"/>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7000" b="-7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DF51F86-FBA9-40FB-9E7D-F320DAAC192A}"/>
              </a:ext>
            </a:extLst>
          </p:cNvPr>
          <p:cNvGraphicFramePr/>
          <p:nvPr>
            <p:extLst>
              <p:ext uri="{D42A27DB-BD31-4B8C-83A1-F6EECF244321}">
                <p14:modId xmlns:p14="http://schemas.microsoft.com/office/powerpoint/2010/main" val="618322300"/>
              </p:ext>
            </p:extLst>
          </p:nvPr>
        </p:nvGraphicFramePr>
        <p:xfrm>
          <a:off x="1095176" y="312874"/>
          <a:ext cx="9849915"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CBFE5D40-BA58-4A36-8D88-FBE82A89B1FB}"/>
              </a:ext>
            </a:extLst>
          </p:cNvPr>
          <p:cNvPicPr>
            <a:picLocks noChangeAspect="1"/>
          </p:cNvPicPr>
          <p:nvPr/>
        </p:nvPicPr>
        <p:blipFill rotWithShape="1">
          <a:blip r:embed="rId9">
            <a:extLst>
              <a:ext uri="{28A0092B-C50C-407E-A947-70E740481C1C}">
                <a14:useLocalDpi xmlns:a14="http://schemas.microsoft.com/office/drawing/2010/main" val="0"/>
              </a:ext>
            </a:extLst>
          </a:blip>
          <a:srcRect l="2333" r="7572"/>
          <a:stretch/>
        </p:blipFill>
        <p:spPr>
          <a:xfrm>
            <a:off x="1095176" y="1537854"/>
            <a:ext cx="9703723" cy="4910290"/>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776003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100000">
              <a:schemeClr val="accent1">
                <a:hueOff val="0"/>
                <a:satOff val="0"/>
                <a:lumOff val="0"/>
                <a:alphaOff val="0"/>
                <a:shade val="74000"/>
                <a:satMod val="128000"/>
                <a:lumMod val="100000"/>
              </a:schemeClr>
            </a:gs>
          </a:gsLst>
          <a:lin ang="5400000" scaled="0"/>
        </a:gra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B9BAC94-B2EB-4895-A6CC-2F7ACE263B54}"/>
              </a:ext>
            </a:extLst>
          </p:cNvPr>
          <p:cNvGraphicFramePr/>
          <p:nvPr>
            <p:extLst>
              <p:ext uri="{D42A27DB-BD31-4B8C-83A1-F6EECF244321}">
                <p14:modId xmlns:p14="http://schemas.microsoft.com/office/powerpoint/2010/main" val="3378818148"/>
              </p:ext>
            </p:extLst>
          </p:nvPr>
        </p:nvGraphicFramePr>
        <p:xfrm>
          <a:off x="1095176" y="312874"/>
          <a:ext cx="9823268" cy="830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9724705-B04D-44FE-81B3-FCEC8161A3B1}"/>
              </a:ext>
            </a:extLst>
          </p:cNvPr>
          <p:cNvPicPr>
            <a:picLocks noChangeAspect="1"/>
          </p:cNvPicPr>
          <p:nvPr/>
        </p:nvPicPr>
        <p:blipFill rotWithShape="1">
          <a:blip r:embed="rId8">
            <a:extLst>
              <a:ext uri="{28A0092B-C50C-407E-A947-70E740481C1C}">
                <a14:useLocalDpi xmlns:a14="http://schemas.microsoft.com/office/drawing/2010/main" val="0"/>
              </a:ext>
            </a:extLst>
          </a:blip>
          <a:srcRect l="6078" t="4562" r="8522" b="25714"/>
          <a:stretch/>
        </p:blipFill>
        <p:spPr>
          <a:xfrm>
            <a:off x="1095176" y="1496291"/>
            <a:ext cx="9823268" cy="5048835"/>
          </a:xfrm>
          <a:prstGeom prst="rect">
            <a:avLst/>
          </a:prstGeom>
          <a:solidFill>
            <a:srgbClr val="FFFFFF">
              <a:shade val="85000"/>
            </a:srgbClr>
          </a:solidFill>
          <a:ln w="5715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8477365"/>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31000">
              <a:srgbClr val="00B0F0"/>
            </a:gs>
            <a:gs pos="100000">
              <a:schemeClr val="accent1">
                <a:hueOff val="0"/>
                <a:satOff val="0"/>
                <a:lumOff val="0"/>
                <a:alphaOff val="0"/>
                <a:shade val="74000"/>
                <a:satMod val="128000"/>
                <a:lumMod val="100000"/>
              </a:schemeClr>
            </a:gs>
          </a:gsLst>
          <a:lin ang="5400000" scaled="0"/>
        </a:grad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877283675"/>
              </p:ext>
            </p:extLst>
          </p:nvPr>
        </p:nvGraphicFramePr>
        <p:xfrm>
          <a:off x="8188402" y="260305"/>
          <a:ext cx="3581233" cy="497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AA00BCF-96A5-48D0-BE6A-88F20FE94485}"/>
              </a:ext>
            </a:extLst>
          </p:cNvPr>
          <p:cNvPicPr>
            <a:picLocks noChangeAspect="1"/>
          </p:cNvPicPr>
          <p:nvPr/>
        </p:nvPicPr>
        <p:blipFill rotWithShape="1">
          <a:blip r:embed="rId8">
            <a:extLst>
              <a:ext uri="{28A0092B-C50C-407E-A947-70E740481C1C}">
                <a14:useLocalDpi xmlns:a14="http://schemas.microsoft.com/office/drawing/2010/main" val="0"/>
              </a:ext>
            </a:extLst>
          </a:blip>
          <a:srcRect t="35809"/>
          <a:stretch/>
        </p:blipFill>
        <p:spPr>
          <a:xfrm>
            <a:off x="782858" y="429490"/>
            <a:ext cx="4390033" cy="5624945"/>
          </a:xfrm>
          <a:prstGeom prst="rect">
            <a:avLst/>
          </a:prstGeom>
          <a:solidFill>
            <a:srgbClr val="FFFFFF">
              <a:shade val="85000"/>
            </a:srgbClr>
          </a:solidFill>
          <a:ln w="571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F45A4B8-9B20-41CF-B835-2DB4D9BAE5C4}"/>
              </a:ext>
            </a:extLst>
          </p:cNvPr>
          <p:cNvPicPr>
            <a:picLocks noChangeAspect="1"/>
          </p:cNvPicPr>
          <p:nvPr/>
        </p:nvPicPr>
        <p:blipFill rotWithShape="1">
          <a:blip r:embed="rId9">
            <a:extLst>
              <a:ext uri="{28A0092B-C50C-407E-A947-70E740481C1C}">
                <a14:useLocalDpi xmlns:a14="http://schemas.microsoft.com/office/drawing/2010/main" val="0"/>
              </a:ext>
            </a:extLst>
          </a:blip>
          <a:srcRect l="16600" t="12540" r="7693" b="6508"/>
          <a:stretch/>
        </p:blipFill>
        <p:spPr>
          <a:xfrm rot="16200000">
            <a:off x="6239754" y="885048"/>
            <a:ext cx="4585853" cy="5752922"/>
          </a:xfrm>
          <a:prstGeom prst="rect">
            <a:avLst/>
          </a:prstGeom>
          <a:solidFill>
            <a:srgbClr val="FFFFFF">
              <a:shade val="85000"/>
            </a:srgbClr>
          </a:solidFill>
          <a:ln w="571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911059"/>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16000" b="-16000"/>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3763284522"/>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Group 16">
            <a:extLst>
              <a:ext uri="{FF2B5EF4-FFF2-40B4-BE49-F238E27FC236}">
                <a16:creationId xmlns:a16="http://schemas.microsoft.com/office/drawing/2014/main" id="{77B19C93-7C7B-4801-88BB-1C5386911FB2}"/>
              </a:ext>
            </a:extLst>
          </p:cNvPr>
          <p:cNvGrpSpPr/>
          <p:nvPr/>
        </p:nvGrpSpPr>
        <p:grpSpPr>
          <a:xfrm>
            <a:off x="381315" y="1758462"/>
            <a:ext cx="11429370" cy="4642339"/>
            <a:chOff x="304389" y="1553102"/>
            <a:chExt cx="10758854" cy="4175021"/>
          </a:xfrm>
        </p:grpSpPr>
        <p:sp>
          <p:nvSpPr>
            <p:cNvPr id="18" name="Freeform: Shape 17">
              <a:extLst>
                <a:ext uri="{FF2B5EF4-FFF2-40B4-BE49-F238E27FC236}">
                  <a16:creationId xmlns:a16="http://schemas.microsoft.com/office/drawing/2014/main" id="{F82FB9FC-3781-46FC-B46E-63EE10D3255A}"/>
                </a:ext>
              </a:extLst>
            </p:cNvPr>
            <p:cNvSpPr/>
            <p:nvPr/>
          </p:nvSpPr>
          <p:spPr>
            <a:xfrm>
              <a:off x="4611189" y="1553102"/>
              <a:ext cx="6452054" cy="4175021"/>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7000 مترمربع قابل بهره برداری با کاربری مسکونی</a:t>
              </a:r>
              <a:br>
                <a:rPr lang="fa-IR" sz="2400" kern="1200" dirty="0">
                  <a:solidFill>
                    <a:schemeClr val="bg1"/>
                  </a:solidFill>
                  <a:cs typeface="B Titr" panose="00000700000000000000" pitchFamily="2" charset="-78"/>
                </a:rPr>
              </a:br>
              <a:r>
                <a:rPr lang="fa-IR" sz="2400" b="1" kern="1200" dirty="0">
                  <a:solidFill>
                    <a:srgbClr val="FF0000"/>
                  </a:solidFill>
                  <a:cs typeface="B Titr" panose="00000700000000000000" pitchFamily="2" charset="-78"/>
                </a:rPr>
                <a:t>کاربری: </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نوع کاربری مسکونی و تجاری</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وضعیت سند:</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درحال طی مراحل اخذ سند </a:t>
              </a:r>
            </a:p>
            <a:p>
              <a:pPr marL="0" lvl="0" indent="0" algn="ctr" defTabSz="1066800">
                <a:lnSpc>
                  <a:spcPct val="90000"/>
                </a:lnSpc>
                <a:spcBef>
                  <a:spcPct val="0"/>
                </a:spcBef>
                <a:spcAft>
                  <a:spcPct val="35000"/>
                </a:spcAft>
                <a:buNone/>
              </a:pPr>
              <a:r>
                <a:rPr lang="fa-IR" sz="2400" b="1" kern="1200" dirty="0">
                  <a:solidFill>
                    <a:srgbClr val="FF0000"/>
                  </a:solidFill>
                  <a:cs typeface="B Titr" panose="00000700000000000000" pitchFamily="2" charset="-78"/>
                </a:rPr>
                <a:t>محل دقیق پروژه:</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تقاطع ایرانمهر و بلوار شهید صیاد شیرازی</a:t>
              </a:r>
              <a:endParaRPr lang="en-US" sz="2400" kern="1200" dirty="0">
                <a:solidFill>
                  <a:schemeClr val="bg1"/>
                </a:solidFill>
                <a:cs typeface="B Titr" panose="00000700000000000000" pitchFamily="2" charset="-78"/>
              </a:endParaRPr>
            </a:p>
          </p:txBody>
        </p:sp>
        <p:sp>
          <p:nvSpPr>
            <p:cNvPr id="19" name="Oval 18">
              <a:extLst>
                <a:ext uri="{FF2B5EF4-FFF2-40B4-BE49-F238E27FC236}">
                  <a16:creationId xmlns:a16="http://schemas.microsoft.com/office/drawing/2014/main" id="{F1F62289-BD1F-444C-B1E5-60ACEFB0CBBB}"/>
                </a:ext>
              </a:extLst>
            </p:cNvPr>
            <p:cNvSpPr/>
            <p:nvPr/>
          </p:nvSpPr>
          <p:spPr>
            <a:xfrm>
              <a:off x="304389" y="1553102"/>
              <a:ext cx="4306799" cy="4175021"/>
            </a:xfrm>
            <a:prstGeom prst="ellipse">
              <a:avLst/>
            </a:prstGeom>
            <a:blipFill>
              <a:blip r:embed="rId3">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spTree>
    <p:extLst>
      <p:ext uri="{BB962C8B-B14F-4D97-AF65-F5344CB8AC3E}">
        <p14:creationId xmlns:p14="http://schemas.microsoft.com/office/powerpoint/2010/main" val="3224697466"/>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661B4A-A3C8-4464-8492-4A18E869D3E4}"/>
              </a:ext>
            </a:extLst>
          </p:cNvPr>
          <p:cNvGrpSpPr/>
          <p:nvPr/>
        </p:nvGrpSpPr>
        <p:grpSpPr>
          <a:xfrm>
            <a:off x="7605763" y="207303"/>
            <a:ext cx="3581233" cy="497021"/>
            <a:chOff x="0" y="0"/>
            <a:chExt cx="3581233" cy="497021"/>
          </a:xfrm>
          <a:scene3d>
            <a:camera prst="orthographicFront"/>
            <a:lightRig rig="flat" dir="t"/>
          </a:scene3d>
        </p:grpSpPr>
        <p:sp>
          <p:nvSpPr>
            <p:cNvPr id="7" name="Rectangle: Rounded Corners 6">
              <a:extLst>
                <a:ext uri="{FF2B5EF4-FFF2-40B4-BE49-F238E27FC236}">
                  <a16:creationId xmlns:a16="http://schemas.microsoft.com/office/drawing/2014/main" id="{F7600FAE-266F-4982-B662-0D0D11300F10}"/>
                </a:ext>
              </a:extLst>
            </p:cNvPr>
            <p:cNvSpPr/>
            <p:nvPr/>
          </p:nvSpPr>
          <p:spPr>
            <a:xfrm>
              <a:off x="0" y="0"/>
              <a:ext cx="3581233" cy="497021"/>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E459AF36-1335-4B35-A6B1-2074A6B47DFB}"/>
                </a:ext>
              </a:extLst>
            </p:cNvPr>
            <p:cNvSpPr txBox="1"/>
            <p:nvPr/>
          </p:nvSpPr>
          <p:spPr>
            <a:xfrm>
              <a:off x="24263" y="24263"/>
              <a:ext cx="3532707" cy="44849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b="1" dirty="0">
                  <a:solidFill>
                    <a:schemeClr val="bg1"/>
                  </a:solidFill>
                  <a:cs typeface="B Badr" panose="00000400000000000000" pitchFamily="2" charset="-78"/>
                </a:rPr>
                <a:t>ضابطه</a:t>
              </a:r>
              <a:endParaRPr lang="en-US" sz="1800" kern="1200" dirty="0">
                <a:solidFill>
                  <a:schemeClr val="bg1"/>
                </a:solidFill>
                <a:cs typeface="B Badr" panose="00000400000000000000" pitchFamily="2" charset="-78"/>
              </a:endParaRPr>
            </a:p>
          </p:txBody>
        </p:sp>
      </p:grpSp>
      <p:pic>
        <p:nvPicPr>
          <p:cNvPr id="10" name="Picture 9">
            <a:extLst>
              <a:ext uri="{FF2B5EF4-FFF2-40B4-BE49-F238E27FC236}">
                <a16:creationId xmlns:a16="http://schemas.microsoft.com/office/drawing/2014/main" id="{53BE4845-A020-4891-9C56-C99D100C9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37" y="904981"/>
            <a:ext cx="4980160" cy="5360720"/>
          </a:xfrm>
          <a:prstGeom prst="rect">
            <a:avLst/>
          </a:prstGeom>
          <a:ln w="38100">
            <a:solidFill>
              <a:srgbClr val="7030A0"/>
            </a:solidFill>
          </a:ln>
        </p:spPr>
      </p:pic>
      <p:pic>
        <p:nvPicPr>
          <p:cNvPr id="12" name="Picture 11">
            <a:extLst>
              <a:ext uri="{FF2B5EF4-FFF2-40B4-BE49-F238E27FC236}">
                <a16:creationId xmlns:a16="http://schemas.microsoft.com/office/drawing/2014/main" id="{88C6F8C5-4412-4F6D-9E63-4BD29009F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004" y="345849"/>
            <a:ext cx="4786196" cy="5919852"/>
          </a:xfrm>
          <a:prstGeom prst="rect">
            <a:avLst/>
          </a:prstGeom>
          <a:ln w="38100">
            <a:solidFill>
              <a:srgbClr val="7030A0"/>
            </a:solidFill>
          </a:ln>
        </p:spPr>
      </p:pic>
    </p:spTree>
    <p:extLst>
      <p:ext uri="{BB962C8B-B14F-4D97-AF65-F5344CB8AC3E}">
        <p14:creationId xmlns:p14="http://schemas.microsoft.com/office/powerpoint/2010/main" val="38251680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5" name="camera.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126387-AAD8-44B0-A960-2FC537573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909" y="1045424"/>
            <a:ext cx="4862945" cy="5238206"/>
          </a:xfrm>
          <a:prstGeom prst="rect">
            <a:avLst/>
          </a:prstGeom>
          <a:ln w="38100">
            <a:solidFill>
              <a:srgbClr val="FF0000"/>
            </a:solidFill>
          </a:ln>
        </p:spPr>
      </p:pic>
      <p:pic>
        <p:nvPicPr>
          <p:cNvPr id="7" name="Picture 6">
            <a:extLst>
              <a:ext uri="{FF2B5EF4-FFF2-40B4-BE49-F238E27FC236}">
                <a16:creationId xmlns:a16="http://schemas.microsoft.com/office/drawing/2014/main" id="{2E22BD50-1B73-4038-A158-24D3C5686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814" y="260305"/>
            <a:ext cx="4724399" cy="6000209"/>
          </a:xfrm>
          <a:prstGeom prst="rect">
            <a:avLst/>
          </a:prstGeom>
          <a:ln w="38100">
            <a:solidFill>
              <a:srgbClr val="FF0000"/>
            </a:solidFill>
          </a:ln>
        </p:spPr>
      </p:pic>
      <p:graphicFrame>
        <p:nvGraphicFramePr>
          <p:cNvPr id="11" name="Diagram 10">
            <a:extLst>
              <a:ext uri="{FF2B5EF4-FFF2-40B4-BE49-F238E27FC236}">
                <a16:creationId xmlns:a16="http://schemas.microsoft.com/office/drawing/2014/main" id="{43713FF1-AEEC-4D68-B359-C854676D8D02}"/>
              </a:ext>
            </a:extLst>
          </p:cNvPr>
          <p:cNvGraphicFramePr/>
          <p:nvPr>
            <p:extLst>
              <p:ext uri="{D42A27DB-BD31-4B8C-83A1-F6EECF244321}">
                <p14:modId xmlns:p14="http://schemas.microsoft.com/office/powerpoint/2010/main" val="3194699935"/>
              </p:ext>
            </p:extLst>
          </p:nvPr>
        </p:nvGraphicFramePr>
        <p:xfrm>
          <a:off x="8188402" y="260305"/>
          <a:ext cx="3581233" cy="497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88569311"/>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25D7875-7571-4936-A673-67BEE59F504C}"/>
              </a:ext>
            </a:extLst>
          </p:cNvPr>
          <p:cNvGraphicFramePr/>
          <p:nvPr>
            <p:extLst>
              <p:ext uri="{D42A27DB-BD31-4B8C-83A1-F6EECF244321}">
                <p14:modId xmlns:p14="http://schemas.microsoft.com/office/powerpoint/2010/main" val="2028317954"/>
              </p:ext>
            </p:extLst>
          </p:nvPr>
        </p:nvGraphicFramePr>
        <p:xfrm>
          <a:off x="7293817" y="592577"/>
          <a:ext cx="3532707" cy="448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3A6D91B2-59D0-4F7B-BB85-556F672DB1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6947" y="1246910"/>
            <a:ext cx="4668980" cy="5140036"/>
          </a:xfrm>
          <a:prstGeom prst="rect">
            <a:avLst/>
          </a:prstGeom>
          <a:ln w="57150">
            <a:solidFill>
              <a:srgbClr val="92D050"/>
            </a:solidFill>
          </a:ln>
        </p:spPr>
      </p:pic>
      <p:pic>
        <p:nvPicPr>
          <p:cNvPr id="17" name="Picture 16">
            <a:extLst>
              <a:ext uri="{FF2B5EF4-FFF2-40B4-BE49-F238E27FC236}">
                <a16:creationId xmlns:a16="http://schemas.microsoft.com/office/drawing/2014/main" id="{3F3715EB-5926-44EE-8BDE-BB22EA4B06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6074" y="592577"/>
            <a:ext cx="4668980" cy="5794369"/>
          </a:xfrm>
          <a:prstGeom prst="rect">
            <a:avLst/>
          </a:prstGeom>
          <a:ln w="57150">
            <a:solidFill>
              <a:srgbClr val="92D050"/>
            </a:solidFill>
          </a:ln>
        </p:spPr>
      </p:pic>
    </p:spTree>
    <p:extLst>
      <p:ext uri="{BB962C8B-B14F-4D97-AF65-F5344CB8AC3E}">
        <p14:creationId xmlns:p14="http://schemas.microsoft.com/office/powerpoint/2010/main" val="332217822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t="-7000" b="-7000"/>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82476517"/>
              </p:ext>
            </p:extLst>
          </p:nvPr>
        </p:nvGraphicFramePr>
        <p:xfrm>
          <a:off x="7341326" y="260305"/>
          <a:ext cx="4428309"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863B00E0-E49D-49C3-A955-64865B2C7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795" y="984214"/>
            <a:ext cx="9429403" cy="561348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482432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9" name="camera.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2101642044"/>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reeform: Shape 17">
            <a:extLst>
              <a:ext uri="{FF2B5EF4-FFF2-40B4-BE49-F238E27FC236}">
                <a16:creationId xmlns:a16="http://schemas.microsoft.com/office/drawing/2014/main" id="{F82FB9FC-3781-46FC-B46E-63EE10D3255A}"/>
              </a:ext>
            </a:extLst>
          </p:cNvPr>
          <p:cNvSpPr/>
          <p:nvPr/>
        </p:nvSpPr>
        <p:spPr>
          <a:xfrm>
            <a:off x="4956524" y="1758462"/>
            <a:ext cx="6854161" cy="4642339"/>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a:ln w="57150">
            <a:solidFill>
              <a:srgbClr val="7030A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777 متر مربع</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کاربری: </a:t>
            </a:r>
            <a:br>
              <a:rPr lang="fa-IR" sz="2400" kern="1200" dirty="0">
                <a:cs typeface="B Titr" panose="00000700000000000000" pitchFamily="2" charset="-78"/>
              </a:rPr>
            </a:br>
            <a:r>
              <a:rPr lang="fa-IR" sz="2400" dirty="0">
                <a:solidFill>
                  <a:schemeClr val="bg1"/>
                </a:solidFill>
                <a:cs typeface="B Titr" panose="00000700000000000000" pitchFamily="2" charset="-78"/>
              </a:rPr>
              <a:t>تجاری - خدماتی</a:t>
            </a:r>
            <a:r>
              <a:rPr lang="fa-IR" sz="2400" kern="1200" dirty="0">
                <a:cs typeface="B Titr" panose="00000700000000000000" pitchFamily="2" charset="-78"/>
              </a:rPr>
              <a:t> </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وضعیت سند:</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قطعی</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محل دقیق پروژه:</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خیابان شهید بهشتی-ابتدای بهشت25</a:t>
            </a:r>
            <a:endParaRPr lang="en-US" sz="2400" kern="1200" dirty="0">
              <a:solidFill>
                <a:schemeClr val="bg1"/>
              </a:solidFill>
              <a:cs typeface="B Titr" panose="00000700000000000000" pitchFamily="2" charset="-78"/>
            </a:endParaRPr>
          </a:p>
        </p:txBody>
      </p:sp>
      <p:pic>
        <p:nvPicPr>
          <p:cNvPr id="3" name="Picture 2">
            <a:extLst>
              <a:ext uri="{FF2B5EF4-FFF2-40B4-BE49-F238E27FC236}">
                <a16:creationId xmlns:a16="http://schemas.microsoft.com/office/drawing/2014/main" id="{27E175B2-F75B-45A1-8A87-4EB5567127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290" y="1851409"/>
            <a:ext cx="4662093" cy="4549392"/>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86225136"/>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1"/>
            <a:ext cx="9905999" cy="4184470"/>
          </a:xfrm>
        </p:spPr>
        <p:txBody>
          <a:bodyPr>
            <a:normAutofit fontScale="70000" lnSpcReduction="20000"/>
          </a:bodyPr>
          <a:lstStyle/>
          <a:p>
            <a:pPr marL="0" indent="0" algn="just" rtl="1">
              <a:buNone/>
            </a:pPr>
            <a:r>
              <a:rPr lang="fa-IR" sz="2600" b="1" dirty="0">
                <a:solidFill>
                  <a:schemeClr val="bg1"/>
                </a:solidFill>
                <a:cs typeface="B Nazanin" panose="00000400000000000000" pitchFamily="2" charset="-78"/>
              </a:rPr>
              <a:t>شهرداري گرگان در نظر دارد به استناد شيوه نامه امور سرمايه گذاري و مشاركت مردمي شهرداري برابر مصوبه نهمين جلسه هيات عالي به تاريخ 15/ 5 / 1402و طبق ماده 30 آئين نامه معاملات شهرداري  از طريق (مشاركت مدني</a:t>
            </a:r>
            <a:r>
              <a:rPr lang="en-US" sz="2600" b="1" dirty="0">
                <a:solidFill>
                  <a:schemeClr val="bg1"/>
                </a:solidFill>
                <a:cs typeface="B Nazanin" panose="00000400000000000000" pitchFamily="2" charset="-78"/>
              </a:rPr>
              <a:t>BOLT</a:t>
            </a:r>
            <a:r>
              <a:rPr lang="fa-IR" sz="2600" b="1" dirty="0">
                <a:solidFill>
                  <a:schemeClr val="bg1"/>
                </a:solidFill>
                <a:cs typeface="B Nazanin" panose="00000400000000000000" pitchFamily="2" charset="-78"/>
              </a:rPr>
              <a:t>) با سرمايه گذاري اشخاص حقيقي يا حقوقي نسبت به ساخت و تجهیز و بهره برداری  به مساحت حدود 6382 مترمربع با کاربری گردشگری  بدون اعلام درصد پایه نسبت به انجام فراخوان وشناسایی سرمایه گذار به صورت ساخت و بهره برداری مشارکتی اقدام نماید ، لذا طبق نامه شماره 6798/6/4/1402 مورخ 28/02/1402 شهرداری گرگان و بند 1 مصوبات جلسه منعقده در محل دفتر معاونت هماهنگی امور اقتصادی استانداری استان گلستان ابلاغ شده توسط مدیرکل محترم دفتر هماهنگی امور سرمایه گذاری و اشتغال به شماره 25705/47/1402 مورخ 21/04/1402  مبنی بر درخواست تعیین کاربری احداث بنای هتل با سطح اشغال 55 (پنجاه و پنج) درصد در 8 (هشت) طبقه روی همکف و تراکم ساختمانی 440 (چهارصد و چهل) درصد واقع در حریم شهر گرگان ـ در جنوب فلکه ناهارخوران می باشد. همچنین ضابطه شهرداری دارای مجوز 8 طبقه با مشخصات تحلیل پروانه و صورتحساب مالی به پیوست در اسناد این فراخوان می باشد.</a:t>
            </a:r>
          </a:p>
          <a:p>
            <a:pPr marL="0" indent="0" algn="just" rtl="1">
              <a:buNone/>
            </a:pPr>
            <a:endParaRPr lang="en-US" sz="2600" b="1" dirty="0">
              <a:solidFill>
                <a:schemeClr val="bg1"/>
              </a:solidFill>
              <a:highlight>
                <a:srgbClr val="FFFF00"/>
              </a:highlight>
              <a:cs typeface="B Lotus" panose="00000400000000000000" pitchFamily="2" charset="-78"/>
            </a:endParaRPr>
          </a:p>
          <a:p>
            <a:pPr marL="0" indent="0" algn="ctr" rtl="1">
              <a:buNone/>
            </a:pPr>
            <a:r>
              <a:rPr lang="fa-IR" b="1" dirty="0">
                <a:solidFill>
                  <a:schemeClr val="bg1"/>
                </a:solidFill>
                <a:highlight>
                  <a:srgbClr val="FFFF00"/>
                </a:highlight>
                <a:cs typeface="B Lotus" panose="00000400000000000000" pitchFamily="2" charset="-78"/>
              </a:rPr>
              <a:t> تضمين شركت درسرمايه گذاري مشاركتي مبلغ 000 / 000 / 500 /7 میلیارد ريال) 7.5ریال) </a:t>
            </a:r>
            <a:endParaRPr lang="en-US"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آگهي فراخوان عمومي سرمايه گذاري مشاركتي پروژه تجاری مسکونی سیدین</a:t>
              </a:r>
            </a:p>
          </p:txBody>
        </p:sp>
      </p:grpSp>
      <p:sp>
        <p:nvSpPr>
          <p:cNvPr id="8" name="TextBox 7">
            <a:extLst>
              <a:ext uri="{FF2B5EF4-FFF2-40B4-BE49-F238E27FC236}">
                <a16:creationId xmlns:a16="http://schemas.microsoft.com/office/drawing/2014/main" id="{94EB2278-2A2F-4930-A0A8-7B4EAAD3F225}"/>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3866117526"/>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1E4907C-6FDA-459A-8BB4-C49B7956F830}"/>
              </a:ext>
            </a:extLst>
          </p:cNvPr>
          <p:cNvGraphicFramePr/>
          <p:nvPr>
            <p:extLst>
              <p:ext uri="{D42A27DB-BD31-4B8C-83A1-F6EECF244321}">
                <p14:modId xmlns:p14="http://schemas.microsoft.com/office/powerpoint/2010/main" val="3312738084"/>
              </p:ext>
            </p:extLst>
          </p:nvPr>
        </p:nvGraphicFramePr>
        <p:xfrm>
          <a:off x="1822471" y="312874"/>
          <a:ext cx="8104242"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EC0B21BA-3CC6-4DB1-BAA0-5596D20175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6465" y="1573148"/>
            <a:ext cx="8916254" cy="497197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65856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2040263824"/>
              </p:ext>
            </p:extLst>
          </p:nvPr>
        </p:nvGraphicFramePr>
        <p:xfrm>
          <a:off x="8188402" y="260305"/>
          <a:ext cx="3581233"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ECDDD29F-E26B-416E-B598-F7138AAE9D2B}"/>
              </a:ext>
            </a:extLst>
          </p:cNvPr>
          <p:cNvPicPr>
            <a:picLocks noChangeAspect="1"/>
          </p:cNvPicPr>
          <p:nvPr/>
        </p:nvPicPr>
        <p:blipFill rotWithShape="1">
          <a:blip r:embed="rId9">
            <a:extLst>
              <a:ext uri="{28A0092B-C50C-407E-A947-70E740481C1C}">
                <a14:useLocalDpi xmlns:a14="http://schemas.microsoft.com/office/drawing/2010/main" val="0"/>
              </a:ext>
            </a:extLst>
          </a:blip>
          <a:srcRect b="16381"/>
          <a:stretch/>
        </p:blipFill>
        <p:spPr>
          <a:xfrm>
            <a:off x="6428509" y="953589"/>
            <a:ext cx="4563613" cy="5603966"/>
          </a:xfrm>
          <a:prstGeom prst="rect">
            <a:avLst/>
          </a:prstGeom>
          <a:solidFill>
            <a:srgbClr val="FFFFFF">
              <a:shade val="85000"/>
            </a:srgbClr>
          </a:solidFill>
          <a:ln w="5715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C2F0A20-50E8-4989-8EB4-D032E63A28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7180" y="260306"/>
            <a:ext cx="4776107" cy="6297250"/>
          </a:xfrm>
          <a:prstGeom prst="rect">
            <a:avLst/>
          </a:prstGeom>
          <a:ln w="57150">
            <a:solidFill>
              <a:srgbClr val="00B050"/>
            </a:solidFill>
          </a:ln>
        </p:spPr>
      </p:pic>
    </p:spTree>
    <p:extLst>
      <p:ext uri="{BB962C8B-B14F-4D97-AF65-F5344CB8AC3E}">
        <p14:creationId xmlns:p14="http://schemas.microsoft.com/office/powerpoint/2010/main" val="120677638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B6D38-47D1-415F-8E77-9FB05250B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82" y="1260564"/>
            <a:ext cx="4679125" cy="5029399"/>
          </a:xfrm>
          <a:prstGeom prst="rect">
            <a:avLst/>
          </a:prstGeom>
          <a:ln w="57150">
            <a:solidFill>
              <a:srgbClr val="FF0000"/>
            </a:solidFill>
          </a:ln>
        </p:spPr>
      </p:pic>
      <p:pic>
        <p:nvPicPr>
          <p:cNvPr id="7" name="Picture 6">
            <a:extLst>
              <a:ext uri="{FF2B5EF4-FFF2-40B4-BE49-F238E27FC236}">
                <a16:creationId xmlns:a16="http://schemas.microsoft.com/office/drawing/2014/main" id="{1C8D60FD-8BB6-4414-9502-34166AF5C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369" y="495757"/>
            <a:ext cx="4776107" cy="5794207"/>
          </a:xfrm>
          <a:prstGeom prst="rect">
            <a:avLst/>
          </a:prstGeom>
          <a:ln w="57150">
            <a:solidFill>
              <a:srgbClr val="FF0000"/>
            </a:solidFill>
          </a:ln>
        </p:spPr>
      </p:pic>
      <p:grpSp>
        <p:nvGrpSpPr>
          <p:cNvPr id="8" name="Group 7">
            <a:extLst>
              <a:ext uri="{FF2B5EF4-FFF2-40B4-BE49-F238E27FC236}">
                <a16:creationId xmlns:a16="http://schemas.microsoft.com/office/drawing/2014/main" id="{04D673A7-217C-447C-920B-0D85BD4CB80B}"/>
              </a:ext>
            </a:extLst>
          </p:cNvPr>
          <p:cNvGrpSpPr/>
          <p:nvPr/>
        </p:nvGrpSpPr>
        <p:grpSpPr>
          <a:xfrm>
            <a:off x="7610286" y="495757"/>
            <a:ext cx="3581233" cy="497021"/>
            <a:chOff x="0" y="0"/>
            <a:chExt cx="3581233" cy="497021"/>
          </a:xfrm>
          <a:scene3d>
            <a:camera prst="orthographicFront"/>
            <a:lightRig rig="flat" dir="t"/>
          </a:scene3d>
        </p:grpSpPr>
        <p:sp>
          <p:nvSpPr>
            <p:cNvPr id="9" name="Rectangle: Rounded Corners 8">
              <a:extLst>
                <a:ext uri="{FF2B5EF4-FFF2-40B4-BE49-F238E27FC236}">
                  <a16:creationId xmlns:a16="http://schemas.microsoft.com/office/drawing/2014/main" id="{63660F01-0464-498C-B29B-A091CE5EAA19}"/>
                </a:ext>
              </a:extLst>
            </p:cNvPr>
            <p:cNvSpPr/>
            <p:nvPr/>
          </p:nvSpPr>
          <p:spPr>
            <a:xfrm>
              <a:off x="0" y="0"/>
              <a:ext cx="3581233" cy="497021"/>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453AC117-C7D3-49AE-9C50-CA07810999A5}"/>
                </a:ext>
              </a:extLst>
            </p:cNvPr>
            <p:cNvSpPr txBox="1"/>
            <p:nvPr/>
          </p:nvSpPr>
          <p:spPr>
            <a:xfrm>
              <a:off x="24263" y="24263"/>
              <a:ext cx="3532707" cy="44849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ضوابط تعیین شده از سوی معاونت شهرسازی</a:t>
              </a:r>
              <a:endParaRPr lang="en-US" sz="1800" kern="1200" dirty="0">
                <a:solidFill>
                  <a:schemeClr val="bg1"/>
                </a:solidFill>
                <a:cs typeface="B Badr" panose="00000400000000000000" pitchFamily="2" charset="-78"/>
              </a:endParaRPr>
            </a:p>
          </p:txBody>
        </p:sp>
      </p:grpSp>
    </p:spTree>
    <p:extLst>
      <p:ext uri="{BB962C8B-B14F-4D97-AF65-F5344CB8AC3E}">
        <p14:creationId xmlns:p14="http://schemas.microsoft.com/office/powerpoint/2010/main" val="94689147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5" name="camera.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E34CEA-11E7-4289-947A-5BD2AC124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706" y="1432562"/>
            <a:ext cx="4776107" cy="5009802"/>
          </a:xfrm>
          <a:prstGeom prst="rect">
            <a:avLst/>
          </a:prstGeom>
          <a:ln w="57150">
            <a:solidFill>
              <a:srgbClr val="7030A0"/>
            </a:solidFill>
          </a:ln>
        </p:spPr>
      </p:pic>
      <p:pic>
        <p:nvPicPr>
          <p:cNvPr id="10" name="Picture 9">
            <a:extLst>
              <a:ext uri="{FF2B5EF4-FFF2-40B4-BE49-F238E27FC236}">
                <a16:creationId xmlns:a16="http://schemas.microsoft.com/office/drawing/2014/main" id="{67925B34-183A-47E1-98E5-AF6760E81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971" y="571992"/>
            <a:ext cx="4499883" cy="5870372"/>
          </a:xfrm>
          <a:prstGeom prst="rect">
            <a:avLst/>
          </a:prstGeom>
          <a:ln w="57150">
            <a:solidFill>
              <a:srgbClr val="7030A0"/>
            </a:solidFill>
          </a:ln>
        </p:spPr>
      </p:pic>
      <p:grpSp>
        <p:nvGrpSpPr>
          <p:cNvPr id="7" name="Group 6">
            <a:extLst>
              <a:ext uri="{FF2B5EF4-FFF2-40B4-BE49-F238E27FC236}">
                <a16:creationId xmlns:a16="http://schemas.microsoft.com/office/drawing/2014/main" id="{0B68DA8C-EF0C-4F15-B466-76C7F2F65C2A}"/>
              </a:ext>
            </a:extLst>
          </p:cNvPr>
          <p:cNvGrpSpPr/>
          <p:nvPr/>
        </p:nvGrpSpPr>
        <p:grpSpPr>
          <a:xfrm>
            <a:off x="7790395" y="547729"/>
            <a:ext cx="3581233" cy="497021"/>
            <a:chOff x="0" y="0"/>
            <a:chExt cx="3581233" cy="497021"/>
          </a:xfrm>
          <a:scene3d>
            <a:camera prst="orthographicFront"/>
            <a:lightRig rig="flat" dir="t"/>
          </a:scene3d>
        </p:grpSpPr>
        <p:sp>
          <p:nvSpPr>
            <p:cNvPr id="9" name="Rectangle: Rounded Corners 8">
              <a:extLst>
                <a:ext uri="{FF2B5EF4-FFF2-40B4-BE49-F238E27FC236}">
                  <a16:creationId xmlns:a16="http://schemas.microsoft.com/office/drawing/2014/main" id="{8E25A6B8-C64F-47B4-B903-9F8749DA7794}"/>
                </a:ext>
              </a:extLst>
            </p:cNvPr>
            <p:cNvSpPr/>
            <p:nvPr/>
          </p:nvSpPr>
          <p:spPr>
            <a:xfrm>
              <a:off x="0" y="0"/>
              <a:ext cx="3581233" cy="497021"/>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988157AC-D4BB-4EA6-930A-B3CBC4A28325}"/>
                </a:ext>
              </a:extLst>
            </p:cNvPr>
            <p:cNvSpPr txBox="1"/>
            <p:nvPr/>
          </p:nvSpPr>
          <p:spPr>
            <a:xfrm>
              <a:off x="24263" y="24263"/>
              <a:ext cx="3532707" cy="44849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b="1" kern="1200" dirty="0">
                  <a:solidFill>
                    <a:schemeClr val="bg1"/>
                  </a:solidFill>
                  <a:cs typeface="B Badr" panose="00000400000000000000" pitchFamily="2" charset="-78"/>
                </a:rPr>
                <a:t>تحلیل درآمدی</a:t>
              </a:r>
              <a:endParaRPr lang="en-US" sz="1800" kern="1200" dirty="0">
                <a:solidFill>
                  <a:schemeClr val="bg1"/>
                </a:solidFill>
                <a:cs typeface="B Badr" panose="00000400000000000000" pitchFamily="2" charset="-78"/>
              </a:endParaRPr>
            </a:p>
          </p:txBody>
        </p:sp>
      </p:grpSp>
    </p:spTree>
    <p:extLst>
      <p:ext uri="{BB962C8B-B14F-4D97-AF65-F5344CB8AC3E}">
        <p14:creationId xmlns:p14="http://schemas.microsoft.com/office/powerpoint/2010/main" val="1554848440"/>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5" name="camera.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74EFC-1FD3-4CFC-9C6A-5A5337B218FE}"/>
              </a:ext>
            </a:extLst>
          </p:cNvPr>
          <p:cNvSpPr>
            <a:spLocks noGrp="1"/>
          </p:cNvSpPr>
          <p:nvPr>
            <p:ph idx="1"/>
          </p:nvPr>
        </p:nvSpPr>
        <p:spPr>
          <a:xfrm>
            <a:off x="1141412" y="1606731"/>
            <a:ext cx="9905999" cy="4184470"/>
          </a:xfrm>
        </p:spPr>
        <p:txBody>
          <a:bodyPr>
            <a:normAutofit/>
          </a:bodyPr>
          <a:lstStyle/>
          <a:p>
            <a:pPr marL="0" indent="0" algn="just" rtl="1">
              <a:buNone/>
            </a:pPr>
            <a:r>
              <a:rPr lang="fa-IR" sz="2000" b="1" dirty="0">
                <a:solidFill>
                  <a:schemeClr val="bg1"/>
                </a:solidFill>
                <a:cs typeface="B Nazanin" panose="00000400000000000000" pitchFamily="2" charset="-78"/>
              </a:rPr>
              <a:t>شهرداري گرگان در نظر دارد به استناد شيوه نامه امور سرمايه گذاري و مشاركت مردمي شهرداري برابر مصوبه نهمين جلسه هيات عالي به تاريخ 15/ 5 / 1402و طبق ماده 30 آئين نامه معاملات شهرداري  از طريق مشاركت مدني با سرمايه گذاري اشخاص حقيقي يا حقوقي نسبت به فراخوان درخصوص پروژه سرمايه گذاري زمین واقع درانتهای ايرانمهر به بلوار شهيد صياد شيرازي بدون درصد پايه اقدام نمايد ، لذا با توجه به مدارک و صورتجلسه توافقی (پیوست)  در زمینی به مساحت 2/28899 متر مربع  که عرصه مذکور دارای سه دانگ قرارداد اجاره آستان قدس رضوی و قرارداد اجاره اوقاف به شماره 6787-1384/04/01 می باشد لذا با توجه به اعلام ضابطه و کاربری  ، عرصه مورد نظر برابر طرح تفصیلی شهر گرگان در دو قسمت با کاربری حدود 7000 متر مربع با کاربری مسکونی، حوزه تراکمی 2 واقع در پهنه محورهای تجاری ( </a:t>
            </a:r>
            <a:r>
              <a:rPr lang="en-US" sz="2000" b="1" dirty="0">
                <a:solidFill>
                  <a:schemeClr val="bg1"/>
                </a:solidFill>
                <a:cs typeface="B Nazanin" panose="00000400000000000000" pitchFamily="2" charset="-78"/>
              </a:rPr>
              <a:t>M1</a:t>
            </a:r>
            <a:r>
              <a:rPr lang="fa-IR" sz="2000" b="1" dirty="0">
                <a:solidFill>
                  <a:schemeClr val="bg1"/>
                </a:solidFill>
                <a:cs typeface="B Nazanin" panose="00000400000000000000" pitchFamily="2" charset="-78"/>
              </a:rPr>
              <a:t>) و مابقی با کاربری فضای سبز لحاظ شده  است.</a:t>
            </a:r>
          </a:p>
          <a:p>
            <a:pPr marL="0" indent="0" algn="ctr" rtl="1">
              <a:buNone/>
            </a:pPr>
            <a:r>
              <a:rPr lang="fa-IR" b="1" dirty="0">
                <a:solidFill>
                  <a:schemeClr val="bg1"/>
                </a:solidFill>
                <a:highlight>
                  <a:srgbClr val="FFFF00"/>
                </a:highlight>
                <a:cs typeface="B Lotus" panose="00000400000000000000" pitchFamily="2" charset="-78"/>
              </a:rPr>
              <a:t>تضمين شركت در سرمايه گذاري مشاركتي مبلغ 000 / 000 / 000 / 50 ريال (پنجاه میلیارد ریال</a:t>
            </a:r>
            <a:endParaRPr lang="en-US" b="1" dirty="0">
              <a:solidFill>
                <a:srgbClr val="FF0000"/>
              </a:solidFill>
              <a:highlight>
                <a:srgbClr val="FFFF00"/>
              </a:highlight>
              <a:cs typeface="B Lotus" panose="00000400000000000000" pitchFamily="2" charset="-78"/>
            </a:endParaRPr>
          </a:p>
        </p:txBody>
      </p:sp>
      <p:grpSp>
        <p:nvGrpSpPr>
          <p:cNvPr id="4" name="Group 3">
            <a:extLst>
              <a:ext uri="{FF2B5EF4-FFF2-40B4-BE49-F238E27FC236}">
                <a16:creationId xmlns:a16="http://schemas.microsoft.com/office/drawing/2014/main" id="{C6B85718-27BB-4171-9212-5BA2909569F7}"/>
              </a:ext>
            </a:extLst>
          </p:cNvPr>
          <p:cNvGrpSpPr/>
          <p:nvPr/>
        </p:nvGrpSpPr>
        <p:grpSpPr>
          <a:xfrm>
            <a:off x="858677" y="339747"/>
            <a:ext cx="10471468" cy="1136354"/>
            <a:chOff x="0" y="382680"/>
            <a:chExt cx="6949969" cy="674878"/>
          </a:xfrm>
          <a:scene3d>
            <a:camera prst="orthographicFront"/>
            <a:lightRig rig="threePt" dir="t"/>
          </a:scene3d>
        </p:grpSpPr>
        <p:sp>
          <p:nvSpPr>
            <p:cNvPr id="5" name="Rectangle: Rounded Corners 4">
              <a:extLst>
                <a:ext uri="{FF2B5EF4-FFF2-40B4-BE49-F238E27FC236}">
                  <a16:creationId xmlns:a16="http://schemas.microsoft.com/office/drawing/2014/main" id="{AF99F5B0-B71E-4EF5-AE0D-E051235C1530}"/>
                </a:ext>
              </a:extLst>
            </p:cNvPr>
            <p:cNvSpPr/>
            <p:nvPr/>
          </p:nvSpPr>
          <p:spPr>
            <a:xfrm>
              <a:off x="0" y="382680"/>
              <a:ext cx="6949969" cy="674878"/>
            </a:xfrm>
            <a:prstGeom prst="roundRect">
              <a:avLst/>
            </a:prstGeom>
            <a:sp3d>
              <a:bevelT w="165100" prst="coolSlant"/>
              <a:bevelB/>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442E41-4C78-4674-A4D1-2D06FBD96FB2}"/>
                </a:ext>
              </a:extLst>
            </p:cNvPr>
            <p:cNvSpPr txBox="1"/>
            <p:nvPr/>
          </p:nvSpPr>
          <p:spPr>
            <a:xfrm>
              <a:off x="0" y="382680"/>
              <a:ext cx="6903387" cy="6748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آگهي فراخوان عمومي سرمايه گذاري مشاركتي 3 </a:t>
              </a:r>
              <a:r>
                <a:rPr lang="fa-IR" sz="2400" dirty="0">
                  <a:solidFill>
                    <a:schemeClr val="bg1"/>
                  </a:solidFill>
                  <a:cs typeface="B Titr" panose="00000700000000000000" pitchFamily="2" charset="-78"/>
                </a:rPr>
                <a:t>هکتاری انتهای </a:t>
              </a:r>
              <a:r>
                <a:rPr lang="fa-IR" sz="2400" kern="1200" dirty="0">
                  <a:solidFill>
                    <a:schemeClr val="bg1"/>
                  </a:solidFill>
                  <a:cs typeface="B Titr" panose="00000700000000000000" pitchFamily="2" charset="-78"/>
                </a:rPr>
                <a:t>ایرانمهر تقاطع بلوار</a:t>
              </a:r>
            </a:p>
            <a:p>
              <a:pPr lvl="0" algn="ctr" defTabSz="1066800" rtl="1">
                <a:lnSpc>
                  <a:spcPct val="90000"/>
                </a:lnSpc>
                <a:spcBef>
                  <a:spcPct val="0"/>
                </a:spcBef>
                <a:spcAft>
                  <a:spcPct val="35000"/>
                </a:spcAft>
              </a:pPr>
              <a:r>
                <a:rPr lang="fa-IR" sz="2400" kern="1200" dirty="0">
                  <a:solidFill>
                    <a:schemeClr val="bg1"/>
                  </a:solidFill>
                  <a:cs typeface="B Titr" panose="00000700000000000000" pitchFamily="2" charset="-78"/>
                </a:rPr>
                <a:t> شهیدصیاد شیرازی</a:t>
              </a:r>
            </a:p>
          </p:txBody>
        </p:sp>
      </p:grpSp>
      <p:sp>
        <p:nvSpPr>
          <p:cNvPr id="7" name="TextBox 6">
            <a:extLst>
              <a:ext uri="{FF2B5EF4-FFF2-40B4-BE49-F238E27FC236}">
                <a16:creationId xmlns:a16="http://schemas.microsoft.com/office/drawing/2014/main" id="{14D43E32-1210-4CAC-88A1-E5703B697DFD}"/>
              </a:ext>
            </a:extLst>
          </p:cNvPr>
          <p:cNvSpPr txBox="1"/>
          <p:nvPr/>
        </p:nvSpPr>
        <p:spPr>
          <a:xfrm>
            <a:off x="1141412" y="5871922"/>
            <a:ext cx="9189720" cy="646331"/>
          </a:xfrm>
          <a:prstGeom prst="rect">
            <a:avLst/>
          </a:prstGeom>
          <a:noFill/>
        </p:spPr>
        <p:txBody>
          <a:bodyPr wrap="square">
            <a:spAutoFit/>
          </a:bodyPr>
          <a:lstStyle/>
          <a:p>
            <a:pPr algn="ct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جهت دریافت اسناد و مدارک فراخوان به سامانه ستاد و همچنین جهت کسب اطلاعات بیشتر به اداره سرمایه گذاری و یا امورقرادادهای شهرداری </a:t>
            </a:r>
            <a:r>
              <a:rPr lang="fa-IR" dirty="0">
                <a:solidFill>
                  <a:schemeClr val="bg1"/>
                </a:solidFill>
                <a:highlight>
                  <a:srgbClr val="808000"/>
                </a:highlight>
                <a:latin typeface="Times New Roman" panose="02020603050405020304" pitchFamily="18" charset="0"/>
                <a:ea typeface="Times New Roman" panose="02020603050405020304" pitchFamily="18" charset="0"/>
                <a:cs typeface="B Titr" panose="00000700000000000000" pitchFamily="2" charset="-78"/>
              </a:rPr>
              <a:t>گرگان</a:t>
            </a:r>
            <a:r>
              <a:rPr lang="fa-IR" sz="1800" dirty="0">
                <a:solidFill>
                  <a:schemeClr val="bg1"/>
                </a:solidFill>
                <a:effectLst/>
                <a:highlight>
                  <a:srgbClr val="808000"/>
                </a:highlight>
                <a:latin typeface="Times New Roman" panose="02020603050405020304" pitchFamily="18" charset="0"/>
                <a:ea typeface="Times New Roman" panose="02020603050405020304" pitchFamily="18" charset="0"/>
                <a:cs typeface="B Titr" panose="00000700000000000000" pitchFamily="2" charset="-78"/>
              </a:rPr>
              <a:t> مراجعه فرمایید. </a:t>
            </a:r>
            <a:endParaRPr lang="en-US" dirty="0">
              <a:solidFill>
                <a:schemeClr val="bg1"/>
              </a:solidFill>
              <a:highlight>
                <a:srgbClr val="808000"/>
              </a:highlight>
            </a:endParaRPr>
          </a:p>
        </p:txBody>
      </p:sp>
    </p:spTree>
    <p:extLst>
      <p:ext uri="{BB962C8B-B14F-4D97-AF65-F5344CB8AC3E}">
        <p14:creationId xmlns:p14="http://schemas.microsoft.com/office/powerpoint/2010/main" val="660251327"/>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3" name="camera.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C3ACF3-EB8A-481E-9E21-A689D8FA1FC4}"/>
              </a:ext>
            </a:extLst>
          </p:cNvPr>
          <p:cNvGraphicFramePr/>
          <p:nvPr>
            <p:extLst>
              <p:ext uri="{D42A27DB-BD31-4B8C-83A1-F6EECF244321}">
                <p14:modId xmlns:p14="http://schemas.microsoft.com/office/powerpoint/2010/main" val="287531266"/>
              </p:ext>
            </p:extLst>
          </p:nvPr>
        </p:nvGraphicFramePr>
        <p:xfrm>
          <a:off x="1086394" y="234814"/>
          <a:ext cx="9625149" cy="862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AA651A7E-6629-41C5-9F15-14AB51C617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525" y="1489166"/>
            <a:ext cx="4872446" cy="4415246"/>
          </a:xfrm>
          <a:prstGeom prst="rect">
            <a:avLst/>
          </a:prstGeom>
          <a:solidFill>
            <a:srgbClr val="FFFFFF">
              <a:shade val="85000"/>
            </a:srgbClr>
          </a:solidFill>
          <a:ln w="571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183FD87-ACA3-4351-A75A-42E565462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2756" y="1489166"/>
            <a:ext cx="4998719" cy="4415246"/>
          </a:xfrm>
          <a:prstGeom prst="rect">
            <a:avLst/>
          </a:prstGeom>
          <a:solidFill>
            <a:srgbClr val="FFFFFF">
              <a:shade val="85000"/>
            </a:srgbClr>
          </a:solidFill>
          <a:ln w="571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4520400"/>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0595E-3F54-4D99-A318-405437F1C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26" y="331878"/>
            <a:ext cx="11011989" cy="6194244"/>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65119227"/>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5"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24000" b="-24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1197AA4-948F-4314-99C7-74B2E94C3055}"/>
              </a:ext>
            </a:extLst>
          </p:cNvPr>
          <p:cNvGraphicFramePr/>
          <p:nvPr>
            <p:extLst>
              <p:ext uri="{D42A27DB-BD31-4B8C-83A1-F6EECF244321}">
                <p14:modId xmlns:p14="http://schemas.microsoft.com/office/powerpoint/2010/main" val="1321716295"/>
              </p:ext>
            </p:extLst>
          </p:nvPr>
        </p:nvGraphicFramePr>
        <p:xfrm>
          <a:off x="2858210" y="365125"/>
          <a:ext cx="7075810" cy="830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F6E52590-18D0-4531-9EF9-001BAE71FC9B}"/>
              </a:ext>
            </a:extLst>
          </p:cNvPr>
          <p:cNvPicPr>
            <a:picLocks noChangeAspect="1"/>
          </p:cNvPicPr>
          <p:nvPr/>
        </p:nvPicPr>
        <p:blipFill rotWithShape="1">
          <a:blip r:embed="rId9">
            <a:extLst>
              <a:ext uri="{28A0092B-C50C-407E-A947-70E740481C1C}">
                <a14:useLocalDpi xmlns:a14="http://schemas.microsoft.com/office/drawing/2010/main" val="0"/>
              </a:ext>
            </a:extLst>
          </a:blip>
          <a:srcRect r="7213"/>
          <a:stretch/>
        </p:blipFill>
        <p:spPr>
          <a:xfrm>
            <a:off x="600221" y="1515291"/>
            <a:ext cx="5069059" cy="4754880"/>
          </a:xfrm>
          <a:prstGeom prst="rect">
            <a:avLst/>
          </a:prstGeom>
          <a:ln w="38100" cap="sq" cmpd="thickThin">
            <a:solidFill>
              <a:srgbClr val="00B05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8C4654F3-1F88-4D01-BC5A-F4E0B42E9163}"/>
              </a:ext>
            </a:extLst>
          </p:cNvPr>
          <p:cNvPicPr>
            <a:picLocks noChangeAspect="1"/>
          </p:cNvPicPr>
          <p:nvPr/>
        </p:nvPicPr>
        <p:blipFill rotWithShape="1">
          <a:blip r:embed="rId10">
            <a:extLst>
              <a:ext uri="{28A0092B-C50C-407E-A947-70E740481C1C}">
                <a14:useLocalDpi xmlns:a14="http://schemas.microsoft.com/office/drawing/2010/main" val="0"/>
              </a:ext>
            </a:extLst>
          </a:blip>
          <a:srcRect t="10452" b="6497"/>
          <a:stretch/>
        </p:blipFill>
        <p:spPr>
          <a:xfrm>
            <a:off x="6396115" y="1515292"/>
            <a:ext cx="5195664" cy="4754879"/>
          </a:xfrm>
          <a:prstGeom prst="rect">
            <a:avLst/>
          </a:prstGeom>
          <a:ln w="38100" cap="sq" cmpd="thickThin">
            <a:solidFill>
              <a:srgbClr val="00B050"/>
            </a:solidFill>
            <a:prstDash val="solid"/>
            <a:miter lim="800000"/>
          </a:ln>
          <a:effectLst>
            <a:innerShdw blurRad="76200">
              <a:srgbClr val="000000"/>
            </a:innerShdw>
          </a:effectLst>
        </p:spPr>
      </p:pic>
    </p:spTree>
    <p:extLst>
      <p:ext uri="{BB962C8B-B14F-4D97-AF65-F5344CB8AC3E}">
        <p14:creationId xmlns:p14="http://schemas.microsoft.com/office/powerpoint/2010/main" val="1949144289"/>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1" name="camera.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24000" b="-24000"/>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C87CD0D-1718-4530-B17A-C877AE8BEC82}"/>
              </a:ext>
            </a:extLst>
          </p:cNvPr>
          <p:cNvGraphicFramePr/>
          <p:nvPr>
            <p:extLst>
              <p:ext uri="{D42A27DB-BD31-4B8C-83A1-F6EECF244321}">
                <p14:modId xmlns:p14="http://schemas.microsoft.com/office/powerpoint/2010/main" val="1648251655"/>
              </p:ext>
            </p:extLst>
          </p:nvPr>
        </p:nvGraphicFramePr>
        <p:xfrm>
          <a:off x="5092504" y="116614"/>
          <a:ext cx="6711462" cy="49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4FCDA4EB-1ECD-4FB2-9BC3-C5452AE37751}"/>
              </a:ext>
            </a:extLst>
          </p:cNvPr>
          <p:cNvPicPr>
            <a:picLocks noChangeAspect="1"/>
          </p:cNvPicPr>
          <p:nvPr/>
        </p:nvPicPr>
        <p:blipFill rotWithShape="1">
          <a:blip r:embed="rId9">
            <a:extLst>
              <a:ext uri="{28A0092B-C50C-407E-A947-70E740481C1C}">
                <a14:useLocalDpi xmlns:a14="http://schemas.microsoft.com/office/drawing/2010/main" val="0"/>
              </a:ext>
            </a:extLst>
          </a:blip>
          <a:srcRect l="12168" r="4159" b="27000"/>
          <a:stretch/>
        </p:blipFill>
        <p:spPr>
          <a:xfrm>
            <a:off x="499402" y="852671"/>
            <a:ext cx="9186203" cy="5646603"/>
          </a:xfrm>
          <a:prstGeom prst="roundRect">
            <a:avLst>
              <a:gd name="adj" fmla="val 4167"/>
            </a:avLst>
          </a:prstGeom>
          <a:solidFill>
            <a:srgbClr val="FFFFFF"/>
          </a:solidFill>
          <a:ln w="57150" cap="sq">
            <a:solidFill>
              <a:srgbClr val="92D05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43769223"/>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t="-24000" b="-24000"/>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8C3ACF3-EB8A-481E-9E21-A689D8FA1FC4}"/>
              </a:ext>
            </a:extLst>
          </p:cNvPr>
          <p:cNvGraphicFramePr/>
          <p:nvPr>
            <p:extLst>
              <p:ext uri="{D42A27DB-BD31-4B8C-83A1-F6EECF244321}">
                <p14:modId xmlns:p14="http://schemas.microsoft.com/office/powerpoint/2010/main" val="1090755429"/>
              </p:ext>
            </p:extLst>
          </p:nvPr>
        </p:nvGraphicFramePr>
        <p:xfrm>
          <a:off x="838200" y="365126"/>
          <a:ext cx="10515600" cy="862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DF97533B-C206-49A1-9915-1449F3F071EF}"/>
              </a:ext>
            </a:extLst>
          </p:cNvPr>
          <p:cNvPicPr>
            <a:picLocks noChangeAspect="1"/>
          </p:cNvPicPr>
          <p:nvPr/>
        </p:nvPicPr>
        <p:blipFill rotWithShape="1">
          <a:blip r:embed="rId9">
            <a:extLst>
              <a:ext uri="{28A0092B-C50C-407E-A947-70E740481C1C}">
                <a14:useLocalDpi xmlns:a14="http://schemas.microsoft.com/office/drawing/2010/main" val="0"/>
              </a:ext>
            </a:extLst>
          </a:blip>
          <a:srcRect l="16571" t="22504" r="3407" b="-44"/>
          <a:stretch/>
        </p:blipFill>
        <p:spPr>
          <a:xfrm>
            <a:off x="1167618" y="1601338"/>
            <a:ext cx="9622302" cy="4793062"/>
          </a:xfrm>
          <a:prstGeom prst="roundRect">
            <a:avLst>
              <a:gd name="adj" fmla="val 16667"/>
            </a:avLst>
          </a:prstGeom>
          <a:ln w="762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78748092"/>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8468CE5-8024-4F6B-BE0E-C02EF025D75B}"/>
              </a:ext>
            </a:extLst>
          </p:cNvPr>
          <p:cNvGraphicFramePr/>
          <p:nvPr>
            <p:extLst>
              <p:ext uri="{D42A27DB-BD31-4B8C-83A1-F6EECF244321}">
                <p14:modId xmlns:p14="http://schemas.microsoft.com/office/powerpoint/2010/main" val="3215567551"/>
              </p:ext>
            </p:extLst>
          </p:nvPr>
        </p:nvGraphicFramePr>
        <p:xfrm>
          <a:off x="2648743" y="351692"/>
          <a:ext cx="7372643" cy="1406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reeform: Shape 17">
            <a:extLst>
              <a:ext uri="{FF2B5EF4-FFF2-40B4-BE49-F238E27FC236}">
                <a16:creationId xmlns:a16="http://schemas.microsoft.com/office/drawing/2014/main" id="{F82FB9FC-3781-46FC-B46E-63EE10D3255A}"/>
              </a:ext>
            </a:extLst>
          </p:cNvPr>
          <p:cNvSpPr/>
          <p:nvPr/>
        </p:nvSpPr>
        <p:spPr>
          <a:xfrm>
            <a:off x="4956524" y="1528354"/>
            <a:ext cx="6854161" cy="4872447"/>
          </a:xfrm>
          <a:custGeom>
            <a:avLst/>
            <a:gdLst>
              <a:gd name="connsiteX0" fmla="*/ 0 w 7801603"/>
              <a:gd name="connsiteY0" fmla="*/ 0 h 3898049"/>
              <a:gd name="connsiteX1" fmla="*/ 5852579 w 7801603"/>
              <a:gd name="connsiteY1" fmla="*/ 0 h 3898049"/>
              <a:gd name="connsiteX2" fmla="*/ 7801603 w 7801603"/>
              <a:gd name="connsiteY2" fmla="*/ 1949025 h 3898049"/>
              <a:gd name="connsiteX3" fmla="*/ 5852579 w 7801603"/>
              <a:gd name="connsiteY3" fmla="*/ 3898049 h 3898049"/>
              <a:gd name="connsiteX4" fmla="*/ 0 w 7801603"/>
              <a:gd name="connsiteY4" fmla="*/ 3898049 h 3898049"/>
              <a:gd name="connsiteX5" fmla="*/ 0 w 7801603"/>
              <a:gd name="connsiteY5" fmla="*/ 0 h 389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1603" h="3898049">
                <a:moveTo>
                  <a:pt x="7801603" y="3898048"/>
                </a:moveTo>
                <a:lnTo>
                  <a:pt x="1949024" y="3898048"/>
                </a:lnTo>
                <a:lnTo>
                  <a:pt x="0" y="1949024"/>
                </a:lnTo>
                <a:lnTo>
                  <a:pt x="1949024" y="1"/>
                </a:lnTo>
                <a:lnTo>
                  <a:pt x="7801603" y="1"/>
                </a:lnTo>
                <a:lnTo>
                  <a:pt x="7801603" y="3898048"/>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1120" tIns="91441" rIns="170688" bIns="91441" numCol="1" spcCol="1270" anchor="ctr" anchorCtr="0">
            <a:noAutofit/>
          </a:bodyPr>
          <a:lstStyle/>
          <a:p>
            <a:pPr marL="0" lvl="0" indent="0" algn="ctr" defTabSz="1066800">
              <a:lnSpc>
                <a:spcPct val="90000"/>
              </a:lnSpc>
              <a:spcBef>
                <a:spcPct val="0"/>
              </a:spcBef>
              <a:spcAft>
                <a:spcPct val="35000"/>
              </a:spcAft>
              <a:buNone/>
            </a:pPr>
            <a:r>
              <a:rPr lang="fa-IR" sz="2800" b="1" kern="1200" dirty="0">
                <a:solidFill>
                  <a:srgbClr val="FF0000"/>
                </a:solidFill>
                <a:cs typeface="B Titr" panose="00000700000000000000" pitchFamily="2" charset="-78"/>
              </a:rPr>
              <a:t>متراژ:</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967 متر مربع</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کاربری: </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نوع کاربری تفریحی، فرهنگی و ورزشی</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وضعیت سند:</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دارد</a:t>
            </a:r>
          </a:p>
          <a:p>
            <a:pPr marL="0" lvl="0" indent="0" algn="ctr" defTabSz="1066800">
              <a:lnSpc>
                <a:spcPct val="90000"/>
              </a:lnSpc>
              <a:spcBef>
                <a:spcPct val="0"/>
              </a:spcBef>
              <a:spcAft>
                <a:spcPct val="35000"/>
              </a:spcAft>
              <a:buNone/>
            </a:pPr>
            <a:br>
              <a:rPr lang="fa-IR" sz="2400" kern="1200" dirty="0">
                <a:cs typeface="B Titr" panose="00000700000000000000" pitchFamily="2" charset="-78"/>
              </a:rPr>
            </a:br>
            <a:r>
              <a:rPr lang="fa-IR" sz="2400" b="1" kern="1200" dirty="0">
                <a:solidFill>
                  <a:srgbClr val="FF0000"/>
                </a:solidFill>
                <a:cs typeface="B Titr" panose="00000700000000000000" pitchFamily="2" charset="-78"/>
              </a:rPr>
              <a:t>مکان:</a:t>
            </a:r>
            <a:br>
              <a:rPr lang="fa-IR" sz="2400" kern="1200" dirty="0">
                <a:cs typeface="B Titr" panose="00000700000000000000" pitchFamily="2" charset="-78"/>
              </a:rPr>
            </a:br>
            <a:r>
              <a:rPr lang="fa-IR" sz="2400" kern="1200" dirty="0">
                <a:solidFill>
                  <a:schemeClr val="bg1"/>
                </a:solidFill>
                <a:cs typeface="B Titr" panose="00000700000000000000" pitchFamily="2" charset="-78"/>
              </a:rPr>
              <a:t>انتهای عدالت 17</a:t>
            </a:r>
            <a:endParaRPr lang="en-US" sz="2400" kern="1200" dirty="0">
              <a:solidFill>
                <a:schemeClr val="bg1"/>
              </a:solidFill>
              <a:cs typeface="B Titr" panose="00000700000000000000" pitchFamily="2" charset="-78"/>
            </a:endParaRPr>
          </a:p>
        </p:txBody>
      </p:sp>
      <p:pic>
        <p:nvPicPr>
          <p:cNvPr id="2" name="Picture 1">
            <a:extLst>
              <a:ext uri="{FF2B5EF4-FFF2-40B4-BE49-F238E27FC236}">
                <a16:creationId xmlns:a16="http://schemas.microsoft.com/office/drawing/2014/main" id="{B33F809E-6C9B-4AB3-842D-887F2E6EC905}"/>
              </a:ext>
            </a:extLst>
          </p:cNvPr>
          <p:cNvPicPr>
            <a:picLocks noChangeAspect="1"/>
          </p:cNvPicPr>
          <p:nvPr/>
        </p:nvPicPr>
        <p:blipFill>
          <a:blip r:embed="rId9"/>
          <a:stretch>
            <a:fillRect/>
          </a:stretch>
        </p:blipFill>
        <p:spPr>
          <a:xfrm>
            <a:off x="381315" y="1898134"/>
            <a:ext cx="4517011" cy="4362994"/>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90541857"/>
      </p:ext>
    </p:extLst>
  </p:cSld>
  <p:clrMapOvr>
    <a:masterClrMapping/>
  </p:clrMapOvr>
  <mc:AlternateContent xmlns:mc="http://schemas.openxmlformats.org/markup-compatibility/2006" xmlns:p14="http://schemas.microsoft.com/office/powerpoint/2010/main">
    <mc:Choice Requires="p14">
      <p:transition spd="slow" p14:dur="4000">
        <p14:reveal/>
        <p:sndAc>
          <p:stSnd>
            <p:snd r:embed="rId2" name="camera.wav"/>
          </p:stSnd>
        </p:sndAc>
      </p:transition>
    </mc:Choice>
    <mc:Fallback xmlns="">
      <p:transition spd="slow">
        <p:fade/>
        <p:sndAc>
          <p:stSnd>
            <p:snd r:embed="rId10" name="camera.wav"/>
          </p:stSnd>
        </p:sndAc>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1100</TotalTime>
  <Words>2150</Words>
  <Application>Microsoft Office PowerPoint</Application>
  <PresentationFormat>Widescreen</PresentationFormat>
  <Paragraphs>144</Paragraphs>
  <Slides>51</Slides>
  <Notes>0</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 Unicode MS</vt:lpstr>
      <vt:lpstr>Aptos ExtraBold</vt:lpstr>
      <vt:lpstr>Arial</vt:lpstr>
      <vt:lpstr>B Badr</vt:lpstr>
      <vt:lpstr>B Jadid</vt:lpstr>
      <vt:lpstr>B Karim</vt:lpstr>
      <vt:lpstr>B Lotus</vt:lpstr>
      <vt:lpstr>B Mitra</vt:lpstr>
      <vt:lpstr>B Sina</vt:lpstr>
      <vt:lpstr>B Titr</vt:lpstr>
      <vt:lpstr>Times New Roman</vt:lpstr>
      <vt:lpstr>Tw Cen MT</vt:lpstr>
      <vt:lpstr>Circuit</vt:lpstr>
      <vt:lpstr>PowerPoint Presentation</vt:lpstr>
      <vt:lpstr>معرفی فرصت های  سرمایه گذاری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137</cp:revision>
  <dcterms:created xsi:type="dcterms:W3CDTF">2023-09-20T07:04:42Z</dcterms:created>
  <dcterms:modified xsi:type="dcterms:W3CDTF">2023-10-15T08:05:31Z</dcterms:modified>
</cp:coreProperties>
</file>