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sldIdLst>
    <p:sldId id="257" r:id="rId2"/>
    <p:sldId id="256" r:id="rId3"/>
    <p:sldId id="313" r:id="rId4"/>
    <p:sldId id="258" r:id="rId5"/>
    <p:sldId id="319" r:id="rId6"/>
    <p:sldId id="260" r:id="rId7"/>
    <p:sldId id="261" r:id="rId8"/>
    <p:sldId id="262" r:id="rId9"/>
    <p:sldId id="267" r:id="rId10"/>
    <p:sldId id="321" r:id="rId11"/>
    <p:sldId id="268" r:id="rId12"/>
    <p:sldId id="270" r:id="rId13"/>
    <p:sldId id="271" r:id="rId14"/>
    <p:sldId id="323" r:id="rId15"/>
    <p:sldId id="272" r:id="rId16"/>
    <p:sldId id="274" r:id="rId17"/>
    <p:sldId id="275" r:id="rId18"/>
    <p:sldId id="324" r:id="rId19"/>
    <p:sldId id="277" r:id="rId20"/>
    <p:sldId id="280" r:id="rId21"/>
    <p:sldId id="278" r:id="rId22"/>
    <p:sldId id="282" r:id="rId23"/>
    <p:sldId id="325" r:id="rId24"/>
    <p:sldId id="283" r:id="rId25"/>
    <p:sldId id="284" r:id="rId26"/>
    <p:sldId id="285" r:id="rId27"/>
    <p:sldId id="287" r:id="rId28"/>
    <p:sldId id="326" r:id="rId29"/>
    <p:sldId id="288" r:id="rId30"/>
    <p:sldId id="289" r:id="rId31"/>
    <p:sldId id="311" r:id="rId32"/>
    <p:sldId id="294" r:id="rId33"/>
    <p:sldId id="290" r:id="rId34"/>
    <p:sldId id="295" r:id="rId35"/>
    <p:sldId id="327" r:id="rId36"/>
    <p:sldId id="296" r:id="rId37"/>
    <p:sldId id="297" r:id="rId38"/>
    <p:sldId id="301" r:id="rId39"/>
    <p:sldId id="298" r:id="rId40"/>
    <p:sldId id="316" r:id="rId41"/>
    <p:sldId id="317" r:id="rId42"/>
    <p:sldId id="318" r:id="rId43"/>
    <p:sldId id="299" r:id="rId44"/>
    <p:sldId id="303" r:id="rId45"/>
    <p:sldId id="328" r:id="rId46"/>
    <p:sldId id="304" r:id="rId47"/>
    <p:sldId id="306" r:id="rId48"/>
    <p:sldId id="314" r:id="rId49"/>
    <p:sldId id="315" r:id="rId50"/>
    <p:sldId id="308" r:id="rId51"/>
    <p:sldId id="309"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71" autoAdjust="0"/>
    <p:restoredTop sz="94660"/>
  </p:normalViewPr>
  <p:slideViewPr>
    <p:cSldViewPr snapToGrid="0">
      <p:cViewPr varScale="1">
        <p:scale>
          <a:sx n="73" d="100"/>
          <a:sy n="73"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_rels/data3.xml.rels><?xml version="1.0" encoding="UTF-8" standalone="yes"?>
<Relationships xmlns="http://schemas.openxmlformats.org/package/2006/relationships"><Relationship Id="rId8" Type="http://schemas.openxmlformats.org/officeDocument/2006/relationships/slide" Target="../slides/slide44.xml"/><Relationship Id="rId3" Type="http://schemas.openxmlformats.org/officeDocument/2006/relationships/slide" Target="../slides/slide15.xml"/><Relationship Id="rId7" Type="http://schemas.openxmlformats.org/officeDocument/2006/relationships/slide" Target="../slides/slide34.xml"/><Relationship Id="rId2" Type="http://schemas.openxmlformats.org/officeDocument/2006/relationships/slide" Target="../slides/slide11.xml"/><Relationship Id="rId1" Type="http://schemas.openxmlformats.org/officeDocument/2006/relationships/slide" Target="../slides/slide4.xml"/><Relationship Id="rId6" Type="http://schemas.openxmlformats.org/officeDocument/2006/relationships/slide" Target="../slides/slide27.xml"/><Relationship Id="rId5" Type="http://schemas.openxmlformats.org/officeDocument/2006/relationships/slide" Target="../slides/slide22.xml"/><Relationship Id="rId10" Type="http://schemas.openxmlformats.org/officeDocument/2006/relationships/image" Target="../media/image16.jpg"/><Relationship Id="rId4" Type="http://schemas.openxmlformats.org/officeDocument/2006/relationships/slide" Target="../slides/slide17.xml"/><Relationship Id="rId9"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00F8E1-44CC-4C73-81D8-8D2A6EE93C93}" type="doc">
      <dgm:prSet loTypeId="urn:microsoft.com/office/officeart/2005/8/layout/vList2" loCatId="list" qsTypeId="urn:microsoft.com/office/officeart/2005/8/quickstyle/3d1" qsCatId="3D" csTypeId="urn:microsoft.com/office/officeart/2005/8/colors/accent0_3" csCatId="mainScheme" phldr="1"/>
      <dgm:spPr/>
      <dgm:t>
        <a:bodyPr/>
        <a:lstStyle/>
        <a:p>
          <a:endParaRPr lang="en-US"/>
        </a:p>
      </dgm:t>
    </dgm:pt>
    <dgm:pt modelId="{FF33D596-999C-48C2-9C4C-CFE95D2E07C1}">
      <dgm:prSet custT="1"/>
      <dgm:spPr>
        <a:solidFill>
          <a:srgbClr val="002060"/>
        </a:solidFill>
      </dgm:spPr>
      <dgm:t>
        <a:bodyPr/>
        <a:lstStyle/>
        <a:p>
          <a:pPr algn="ctr"/>
          <a:r>
            <a:rPr lang="fa-IR" sz="1600" dirty="0">
              <a:solidFill>
                <a:schemeClr val="tx1"/>
              </a:solidFill>
              <a:cs typeface="B Sina" panose="00000700000000000000" pitchFamily="2" charset="-78"/>
            </a:rPr>
            <a:t>بسم الله الرحمن الرحیم</a:t>
          </a:r>
          <a:endParaRPr lang="en-US" sz="1600" dirty="0">
            <a:solidFill>
              <a:schemeClr val="tx1"/>
            </a:solidFill>
            <a:cs typeface="B Sina" panose="00000700000000000000" pitchFamily="2" charset="-78"/>
          </a:endParaRPr>
        </a:p>
      </dgm:t>
    </dgm:pt>
    <dgm:pt modelId="{240D4430-494C-4E4D-9A1A-9E7635C549CE}" type="parTrans" cxnId="{9857B8A2-DD57-4451-B571-202ACC87793A}">
      <dgm:prSet/>
      <dgm:spPr/>
      <dgm:t>
        <a:bodyPr/>
        <a:lstStyle/>
        <a:p>
          <a:endParaRPr lang="en-US"/>
        </a:p>
      </dgm:t>
    </dgm:pt>
    <dgm:pt modelId="{EF9BD340-76E7-454B-9545-5AF26B001710}" type="sibTrans" cxnId="{9857B8A2-DD57-4451-B571-202ACC87793A}">
      <dgm:prSet/>
      <dgm:spPr/>
      <dgm:t>
        <a:bodyPr/>
        <a:lstStyle/>
        <a:p>
          <a:endParaRPr lang="en-US"/>
        </a:p>
      </dgm:t>
    </dgm:pt>
    <dgm:pt modelId="{4980FD32-305A-43BB-BB24-9C34C81B28D9}" type="pres">
      <dgm:prSet presAssocID="{8700F8E1-44CC-4C73-81D8-8D2A6EE93C93}" presName="linear" presStyleCnt="0">
        <dgm:presLayoutVars>
          <dgm:animLvl val="lvl"/>
          <dgm:resizeHandles val="exact"/>
        </dgm:presLayoutVars>
      </dgm:prSet>
      <dgm:spPr/>
    </dgm:pt>
    <dgm:pt modelId="{0ABFE34B-E018-4B4C-8C4E-623AB3F9202D}" type="pres">
      <dgm:prSet presAssocID="{FF33D596-999C-48C2-9C4C-CFE95D2E07C1}" presName="parentText" presStyleLbl="node1" presStyleIdx="0" presStyleCnt="1" custLinFactNeighborX="-4538" custLinFactNeighborY="-11799">
        <dgm:presLayoutVars>
          <dgm:chMax val="0"/>
          <dgm:bulletEnabled val="1"/>
        </dgm:presLayoutVars>
      </dgm:prSet>
      <dgm:spPr/>
    </dgm:pt>
  </dgm:ptLst>
  <dgm:cxnLst>
    <dgm:cxn modelId="{13715D24-6BBB-4E6C-9E65-1C88AAB1E238}" type="presOf" srcId="{8700F8E1-44CC-4C73-81D8-8D2A6EE93C93}" destId="{4980FD32-305A-43BB-BB24-9C34C81B28D9}" srcOrd="0" destOrd="0" presId="urn:microsoft.com/office/officeart/2005/8/layout/vList2"/>
    <dgm:cxn modelId="{9857B8A2-DD57-4451-B571-202ACC87793A}" srcId="{8700F8E1-44CC-4C73-81D8-8D2A6EE93C93}" destId="{FF33D596-999C-48C2-9C4C-CFE95D2E07C1}" srcOrd="0" destOrd="0" parTransId="{240D4430-494C-4E4D-9A1A-9E7635C549CE}" sibTransId="{EF9BD340-76E7-454B-9545-5AF26B001710}"/>
    <dgm:cxn modelId="{939A3BF4-768F-4CE4-9382-1BBE9771B048}" type="presOf" srcId="{FF33D596-999C-48C2-9C4C-CFE95D2E07C1}" destId="{0ABFE34B-E018-4B4C-8C4E-623AB3F9202D}" srcOrd="0" destOrd="0" presId="urn:microsoft.com/office/officeart/2005/8/layout/vList2"/>
    <dgm:cxn modelId="{8429CACE-7BAB-4947-8E27-6DE0993EBCD7}" type="presParOf" srcId="{4980FD32-305A-43BB-BB24-9C34C81B28D9}" destId="{0ABFE34B-E018-4B4C-8C4E-623AB3F9202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554E85-2229-4707-B937-E3BC3F7D7ADB}" type="doc">
      <dgm:prSet loTypeId="urn:microsoft.com/office/officeart/2005/8/layout/vList2" loCatId="list" qsTypeId="urn:microsoft.com/office/officeart/2005/8/quickstyle/3d1" qsCatId="3D" csTypeId="urn:microsoft.com/office/officeart/2005/8/colors/accent0_3" csCatId="mainScheme" phldr="1"/>
      <dgm:spPr/>
      <dgm:t>
        <a:bodyPr/>
        <a:lstStyle/>
        <a:p>
          <a:endParaRPr lang="en-US"/>
        </a:p>
      </dgm:t>
    </dgm:pt>
    <dgm:pt modelId="{A9282524-ECF3-41A6-BE5C-6EFFC9D2EE03}">
      <dgm:prSet custT="1"/>
      <dgm:spPr/>
      <dgm:t>
        <a:bodyPr/>
        <a:lstStyle/>
        <a:p>
          <a:pPr algn="ctr">
            <a:lnSpc>
              <a:spcPct val="100000"/>
            </a:lnSpc>
            <a:spcAft>
              <a:spcPts val="50"/>
            </a:spcAft>
          </a:pPr>
          <a:r>
            <a:rPr lang="fa-IR" sz="2400" b="1" baseline="0" dirty="0">
              <a:cs typeface="B Badr" panose="00000400000000000000" pitchFamily="2" charset="-78"/>
            </a:rPr>
            <a:t>معرفی فرصت های سرمایه گذاری</a:t>
          </a:r>
        </a:p>
        <a:p>
          <a:pPr algn="ctr">
            <a:lnSpc>
              <a:spcPct val="100000"/>
            </a:lnSpc>
            <a:spcAft>
              <a:spcPts val="50"/>
            </a:spcAft>
          </a:pPr>
          <a:r>
            <a:rPr lang="fa-IR" sz="1600" b="1" baseline="0" dirty="0">
              <a:cs typeface="B Badr" panose="00000400000000000000" pitchFamily="2" charset="-78"/>
            </a:rPr>
            <a:t>پاییز 1402 </a:t>
          </a:r>
          <a:endParaRPr lang="en-US" sz="1600" dirty="0">
            <a:cs typeface="B Badr" panose="00000400000000000000" pitchFamily="2" charset="-78"/>
          </a:endParaRPr>
        </a:p>
      </dgm:t>
    </dgm:pt>
    <dgm:pt modelId="{85E98AE7-1B82-4C4B-B7E2-B7C0FF4C94D6}" type="parTrans" cxnId="{63230321-5236-4A93-915E-86251B170346}">
      <dgm:prSet/>
      <dgm:spPr/>
      <dgm:t>
        <a:bodyPr/>
        <a:lstStyle/>
        <a:p>
          <a:endParaRPr lang="en-US"/>
        </a:p>
      </dgm:t>
    </dgm:pt>
    <dgm:pt modelId="{F8BF0E17-B2AC-4C9A-B987-526A4677A099}" type="sibTrans" cxnId="{63230321-5236-4A93-915E-86251B170346}">
      <dgm:prSet/>
      <dgm:spPr/>
      <dgm:t>
        <a:bodyPr/>
        <a:lstStyle/>
        <a:p>
          <a:endParaRPr lang="en-US"/>
        </a:p>
      </dgm:t>
    </dgm:pt>
    <dgm:pt modelId="{24D182B3-E7BD-4BBA-BF64-C06C680D1D74}" type="pres">
      <dgm:prSet presAssocID="{AC554E85-2229-4707-B937-E3BC3F7D7ADB}" presName="linear" presStyleCnt="0">
        <dgm:presLayoutVars>
          <dgm:animLvl val="lvl"/>
          <dgm:resizeHandles val="exact"/>
        </dgm:presLayoutVars>
      </dgm:prSet>
      <dgm:spPr/>
    </dgm:pt>
    <dgm:pt modelId="{B884CDB4-1BD5-45BF-A633-CD15481FAA5F}" type="pres">
      <dgm:prSet presAssocID="{A9282524-ECF3-41A6-BE5C-6EFFC9D2EE03}" presName="parentText" presStyleLbl="node1" presStyleIdx="0" presStyleCnt="1" custLinFactNeighborY="0">
        <dgm:presLayoutVars>
          <dgm:chMax val="0"/>
          <dgm:bulletEnabled val="1"/>
        </dgm:presLayoutVars>
      </dgm:prSet>
      <dgm:spPr/>
    </dgm:pt>
  </dgm:ptLst>
  <dgm:cxnLst>
    <dgm:cxn modelId="{63230321-5236-4A93-915E-86251B170346}" srcId="{AC554E85-2229-4707-B937-E3BC3F7D7ADB}" destId="{A9282524-ECF3-41A6-BE5C-6EFFC9D2EE03}" srcOrd="0" destOrd="0" parTransId="{85E98AE7-1B82-4C4B-B7E2-B7C0FF4C94D6}" sibTransId="{F8BF0E17-B2AC-4C9A-B987-526A4677A099}"/>
    <dgm:cxn modelId="{00CE4D2A-DD0B-424F-90CA-EF31798A1E15}" type="presOf" srcId="{AC554E85-2229-4707-B937-E3BC3F7D7ADB}" destId="{24D182B3-E7BD-4BBA-BF64-C06C680D1D74}" srcOrd="0" destOrd="0" presId="urn:microsoft.com/office/officeart/2005/8/layout/vList2"/>
    <dgm:cxn modelId="{112AB787-FCEC-46D2-A5F2-1A2211E1C1AC}" type="presOf" srcId="{A9282524-ECF3-41A6-BE5C-6EFFC9D2EE03}" destId="{B884CDB4-1BD5-45BF-A633-CD15481FAA5F}" srcOrd="0" destOrd="0" presId="urn:microsoft.com/office/officeart/2005/8/layout/vList2"/>
    <dgm:cxn modelId="{E51517D3-94FF-4A80-BB26-7D2A99838322}" type="presParOf" srcId="{24D182B3-E7BD-4BBA-BF64-C06C680D1D74}" destId="{B884CDB4-1BD5-45BF-A633-CD15481FAA5F}"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22F894-1131-498B-B64B-4B707C9A12D1}"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en-US"/>
        </a:p>
      </dgm:t>
    </dgm:pt>
    <dgm:pt modelId="{8D933021-F555-4AB8-A4DA-DB4DB1660FCF}">
      <dgm:prSet custT="1"/>
      <dgm:spPr/>
      <dgm:t>
        <a:bodyPr/>
        <a:lstStyle/>
        <a:p>
          <a:r>
            <a:rPr lang="fa-IR" sz="3600" b="1" u="sng" dirty="0">
              <a:solidFill>
                <a:schemeClr val="tx1"/>
              </a:solidFill>
              <a:cs typeface="B Mitra" panose="00000400000000000000" pitchFamily="2" charset="-78"/>
            </a:rPr>
            <a:t>پروژه ها:</a:t>
          </a:r>
          <a:endParaRPr lang="en-US" sz="3600" b="1" u="sng" dirty="0">
            <a:solidFill>
              <a:schemeClr val="tx1"/>
            </a:solidFill>
            <a:cs typeface="B Mitra" panose="00000400000000000000" pitchFamily="2" charset="-78"/>
          </a:endParaRPr>
        </a:p>
      </dgm:t>
    </dgm:pt>
    <dgm:pt modelId="{13C94A81-EC08-4D04-8DA8-DFE2983E1575}" type="parTrans" cxnId="{F030A01B-2C80-45B2-8448-313F3E7E5DD7}">
      <dgm:prSet/>
      <dgm:spPr/>
      <dgm:t>
        <a:bodyPr/>
        <a:lstStyle/>
        <a:p>
          <a:endParaRPr lang="en-US">
            <a:cs typeface="B Mitra" panose="00000400000000000000" pitchFamily="2" charset="-78"/>
          </a:endParaRPr>
        </a:p>
      </dgm:t>
    </dgm:pt>
    <dgm:pt modelId="{45295090-D813-4FEE-BBE3-20C956126AA0}" type="sibTrans" cxnId="{F030A01B-2C80-45B2-8448-313F3E7E5DD7}">
      <dgm:prSet/>
      <dgm:spPr/>
      <dgm:t>
        <a:bodyPr/>
        <a:lstStyle/>
        <a:p>
          <a:endParaRPr lang="en-US">
            <a:cs typeface="B Mitra" panose="00000400000000000000" pitchFamily="2" charset="-78"/>
          </a:endParaRPr>
        </a:p>
      </dgm:t>
    </dgm:pt>
    <dgm:pt modelId="{7E0FFC05-4175-4B40-8704-42A51073BD30}">
      <dgm:prSet custT="1"/>
      <dgm:spPr/>
      <dgm:t>
        <a:bodyPr/>
        <a:lstStyle/>
        <a:p>
          <a:r>
            <a:rPr lang="fa-IR" sz="2400" b="1" u="none" dirty="0">
              <a:solidFill>
                <a:schemeClr val="bg1"/>
              </a:solidFill>
              <a:cs typeface="B Mitra" panose="00000400000000000000" pitchFamily="2" charset="-78"/>
              <a:hlinkClick xmlns:r="http://schemas.openxmlformats.org/officeDocument/2006/relationships" r:id="rId1" action="ppaction://hlinksldjump">
                <a:extLst>
                  <a:ext uri="{A12FA001-AC4F-418D-AE19-62706E023703}">
                    <ahyp:hlinkClr xmlns:ahyp="http://schemas.microsoft.com/office/drawing/2018/hyperlinkcolor" val="tx"/>
                  </a:ext>
                </a:extLst>
              </a:hlinkClick>
            </a:rPr>
            <a:t>1- زمین 3هکتاری انتهای ایرانمهر</a:t>
          </a:r>
          <a:endParaRPr lang="en-US" sz="2400" b="1" u="none" dirty="0">
            <a:solidFill>
              <a:schemeClr val="bg1"/>
            </a:solidFill>
            <a:cs typeface="B Mitra" panose="00000400000000000000" pitchFamily="2" charset="-78"/>
          </a:endParaRPr>
        </a:p>
      </dgm:t>
    </dgm:pt>
    <dgm:pt modelId="{7A7F8571-76F7-41D1-A235-D396E3EB5605}" type="parTrans" cxnId="{6B731042-E97B-4341-846A-97FC303FA987}">
      <dgm:prSet/>
      <dgm:spPr/>
      <dgm:t>
        <a:bodyPr/>
        <a:lstStyle/>
        <a:p>
          <a:endParaRPr lang="en-US">
            <a:cs typeface="B Mitra" panose="00000400000000000000" pitchFamily="2" charset="-78"/>
          </a:endParaRPr>
        </a:p>
      </dgm:t>
    </dgm:pt>
    <dgm:pt modelId="{C1F8EB26-92FA-4BEA-A637-B7C465726E8A}" type="sibTrans" cxnId="{6B731042-E97B-4341-846A-97FC303FA987}">
      <dgm:prSet/>
      <dgm:spPr/>
      <dgm:t>
        <a:bodyPr/>
        <a:lstStyle/>
        <a:p>
          <a:endParaRPr lang="en-US">
            <a:cs typeface="B Mitra" panose="00000400000000000000" pitchFamily="2" charset="-78"/>
          </a:endParaRPr>
        </a:p>
      </dgm:t>
    </dgm:pt>
    <dgm:pt modelId="{49FD5158-6696-4CDE-BB61-49F8658592D7}">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2" action="ppaction://hlinksldjump">
                <a:extLst>
                  <a:ext uri="{A12FA001-AC4F-418D-AE19-62706E023703}">
                    <ahyp:hlinkClr xmlns:ahyp="http://schemas.microsoft.com/office/drawing/2018/hyperlinkcolor" val="tx"/>
                  </a:ext>
                </a:extLst>
              </a:hlinkClick>
            </a:rPr>
            <a:t>2- طبقه فوقانی پارکینگ عدالت 17</a:t>
          </a:r>
          <a:endParaRPr lang="en-US" sz="2400" b="1" u="sng" dirty="0">
            <a:solidFill>
              <a:schemeClr val="bg1"/>
            </a:solidFill>
            <a:cs typeface="B Mitra" panose="00000400000000000000" pitchFamily="2" charset="-78"/>
          </a:endParaRPr>
        </a:p>
      </dgm:t>
    </dgm:pt>
    <dgm:pt modelId="{51095783-8806-4FFD-82C5-8A9055F51A0F}" type="parTrans" cxnId="{40B8FEE3-D966-48CC-B7D6-9119D0A45E53}">
      <dgm:prSet/>
      <dgm:spPr/>
      <dgm:t>
        <a:bodyPr/>
        <a:lstStyle/>
        <a:p>
          <a:endParaRPr lang="en-US">
            <a:cs typeface="B Mitra" panose="00000400000000000000" pitchFamily="2" charset="-78"/>
          </a:endParaRPr>
        </a:p>
      </dgm:t>
    </dgm:pt>
    <dgm:pt modelId="{6FF2D95F-3117-4A02-B470-BEB43EB5C7B6}" type="sibTrans" cxnId="{40B8FEE3-D966-48CC-B7D6-9119D0A45E53}">
      <dgm:prSet/>
      <dgm:spPr/>
      <dgm:t>
        <a:bodyPr/>
        <a:lstStyle/>
        <a:p>
          <a:endParaRPr lang="en-US">
            <a:cs typeface="B Mitra" panose="00000400000000000000" pitchFamily="2" charset="-78"/>
          </a:endParaRPr>
        </a:p>
      </dgm:t>
    </dgm:pt>
    <dgm:pt modelId="{833802AF-6211-4773-809D-05D5CAD63314}">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3" action="ppaction://hlinksldjump">
                <a:extLst>
                  <a:ext uri="{A12FA001-AC4F-418D-AE19-62706E023703}">
                    <ahyp:hlinkClr xmlns:ahyp="http://schemas.microsoft.com/office/drawing/2018/hyperlinkcolor" val="tx"/>
                  </a:ext>
                </a:extLst>
              </a:hlinkClick>
            </a:rPr>
            <a:t>3-طبقه همکف پارکینگ عدالت 17</a:t>
          </a:r>
          <a:endParaRPr lang="en-US" sz="2400" b="1" u="sng" dirty="0">
            <a:solidFill>
              <a:schemeClr val="bg1"/>
            </a:solidFill>
            <a:cs typeface="B Mitra" panose="00000400000000000000" pitchFamily="2" charset="-78"/>
          </a:endParaRPr>
        </a:p>
      </dgm:t>
    </dgm:pt>
    <dgm:pt modelId="{822C1928-4D41-43E5-8CE0-98A011700940}" type="parTrans" cxnId="{88AA9849-5FBE-48F6-A2D6-B5C84B1A49C2}">
      <dgm:prSet/>
      <dgm:spPr/>
      <dgm:t>
        <a:bodyPr/>
        <a:lstStyle/>
        <a:p>
          <a:endParaRPr lang="en-US">
            <a:cs typeface="B Mitra" panose="00000400000000000000" pitchFamily="2" charset="-78"/>
          </a:endParaRPr>
        </a:p>
      </dgm:t>
    </dgm:pt>
    <dgm:pt modelId="{10B57FA1-4FF4-456E-9A24-B90D7A90BD1A}" type="sibTrans" cxnId="{88AA9849-5FBE-48F6-A2D6-B5C84B1A49C2}">
      <dgm:prSet/>
      <dgm:spPr/>
      <dgm:t>
        <a:bodyPr/>
        <a:lstStyle/>
        <a:p>
          <a:endParaRPr lang="en-US">
            <a:cs typeface="B Mitra" panose="00000400000000000000" pitchFamily="2" charset="-78"/>
          </a:endParaRPr>
        </a:p>
      </dgm:t>
    </dgm:pt>
    <dgm:pt modelId="{B36AA374-986A-4F29-B69D-37BDBA92608B}">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4" action="ppaction://hlinksldjump">
                <a:extLst>
                  <a:ext uri="{A12FA001-AC4F-418D-AE19-62706E023703}">
                    <ahyp:hlinkClr xmlns:ahyp="http://schemas.microsoft.com/office/drawing/2018/hyperlinkcolor" val="tx"/>
                  </a:ext>
                </a:extLst>
              </a:hlinkClick>
            </a:rPr>
            <a:t>4-تابلوهای تبلیغاتی پهن پیکر</a:t>
          </a:r>
          <a:endParaRPr lang="en-US" sz="2400" b="1" u="sng" dirty="0">
            <a:solidFill>
              <a:schemeClr val="bg1"/>
            </a:solidFill>
            <a:cs typeface="B Mitra" panose="00000400000000000000" pitchFamily="2" charset="-78"/>
          </a:endParaRPr>
        </a:p>
      </dgm:t>
    </dgm:pt>
    <dgm:pt modelId="{78BE3148-7C27-46DB-A1E2-38AC3F210C34}" type="parTrans" cxnId="{851BE02C-746F-4295-AE97-3C0A4FCD2F39}">
      <dgm:prSet/>
      <dgm:spPr/>
      <dgm:t>
        <a:bodyPr/>
        <a:lstStyle/>
        <a:p>
          <a:endParaRPr lang="en-US">
            <a:cs typeface="B Mitra" panose="00000400000000000000" pitchFamily="2" charset="-78"/>
          </a:endParaRPr>
        </a:p>
      </dgm:t>
    </dgm:pt>
    <dgm:pt modelId="{5785DFEF-75B7-4793-9643-A75C15D5411C}" type="sibTrans" cxnId="{851BE02C-746F-4295-AE97-3C0A4FCD2F39}">
      <dgm:prSet/>
      <dgm:spPr/>
      <dgm:t>
        <a:bodyPr/>
        <a:lstStyle/>
        <a:p>
          <a:endParaRPr lang="en-US">
            <a:cs typeface="B Mitra" panose="00000400000000000000" pitchFamily="2" charset="-78"/>
          </a:endParaRPr>
        </a:p>
      </dgm:t>
    </dgm:pt>
    <dgm:pt modelId="{AEFD783B-911F-4943-AA53-B97B7AF6E877}">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5" action="ppaction://hlinksldjump">
                <a:extLst>
                  <a:ext uri="{A12FA001-AC4F-418D-AE19-62706E023703}">
                    <ahyp:hlinkClr xmlns:ahyp="http://schemas.microsoft.com/office/drawing/2018/hyperlinkcolor" val="tx"/>
                  </a:ext>
                </a:extLst>
              </a:hlinkClick>
            </a:rPr>
            <a:t>5-هتل واقع در سایت شهربازی</a:t>
          </a:r>
          <a:endParaRPr lang="en-US" sz="2400" b="1" u="sng" dirty="0">
            <a:solidFill>
              <a:schemeClr val="bg1"/>
            </a:solidFill>
            <a:cs typeface="B Mitra" panose="00000400000000000000" pitchFamily="2" charset="-78"/>
          </a:endParaRPr>
        </a:p>
      </dgm:t>
    </dgm:pt>
    <dgm:pt modelId="{31FA154A-A561-4EDB-8B91-26754769AE33}" type="parTrans" cxnId="{AD16D5A9-19B5-4C97-8A05-2A76797BBA5F}">
      <dgm:prSet/>
      <dgm:spPr/>
      <dgm:t>
        <a:bodyPr/>
        <a:lstStyle/>
        <a:p>
          <a:endParaRPr lang="en-US">
            <a:cs typeface="B Mitra" panose="00000400000000000000" pitchFamily="2" charset="-78"/>
          </a:endParaRPr>
        </a:p>
      </dgm:t>
    </dgm:pt>
    <dgm:pt modelId="{DA8840F0-ABD0-4DE9-9A56-F1932C939A62}" type="sibTrans" cxnId="{AD16D5A9-19B5-4C97-8A05-2A76797BBA5F}">
      <dgm:prSet/>
      <dgm:spPr/>
      <dgm:t>
        <a:bodyPr/>
        <a:lstStyle/>
        <a:p>
          <a:endParaRPr lang="en-US">
            <a:cs typeface="B Mitra" panose="00000400000000000000" pitchFamily="2" charset="-78"/>
          </a:endParaRPr>
        </a:p>
      </dgm:t>
    </dgm:pt>
    <dgm:pt modelId="{037EC73B-43EB-468E-B3DF-E3BC75D554D9}">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6" action="ppaction://hlinksldjump">
                <a:extLst>
                  <a:ext uri="{A12FA001-AC4F-418D-AE19-62706E023703}">
                    <ahyp:hlinkClr xmlns:ahyp="http://schemas.microsoft.com/office/drawing/2018/hyperlinkcolor" val="tx"/>
                  </a:ext>
                </a:extLst>
              </a:hlinkClick>
            </a:rPr>
            <a:t>6-هتل ناهارخوران</a:t>
          </a:r>
          <a:endParaRPr lang="en-US" sz="2400" b="1" u="sng" dirty="0">
            <a:solidFill>
              <a:schemeClr val="bg1"/>
            </a:solidFill>
            <a:cs typeface="B Mitra" panose="00000400000000000000" pitchFamily="2" charset="-78"/>
          </a:endParaRPr>
        </a:p>
      </dgm:t>
    </dgm:pt>
    <dgm:pt modelId="{9FDB8E91-4A1A-4046-A478-1F040D8350C2}" type="parTrans" cxnId="{F6D4196F-8768-4896-B3DE-515262B00AE9}">
      <dgm:prSet/>
      <dgm:spPr/>
      <dgm:t>
        <a:bodyPr/>
        <a:lstStyle/>
        <a:p>
          <a:endParaRPr lang="en-US">
            <a:cs typeface="B Mitra" panose="00000400000000000000" pitchFamily="2" charset="-78"/>
          </a:endParaRPr>
        </a:p>
      </dgm:t>
    </dgm:pt>
    <dgm:pt modelId="{21E78A67-8911-465E-BAD2-F00C3A374767}" type="sibTrans" cxnId="{F6D4196F-8768-4896-B3DE-515262B00AE9}">
      <dgm:prSet/>
      <dgm:spPr/>
      <dgm:t>
        <a:bodyPr/>
        <a:lstStyle/>
        <a:p>
          <a:endParaRPr lang="en-US">
            <a:cs typeface="B Mitra" panose="00000400000000000000" pitchFamily="2" charset="-78"/>
          </a:endParaRPr>
        </a:p>
      </dgm:t>
    </dgm:pt>
    <dgm:pt modelId="{67415A7B-6B9F-4965-BA47-564223E4EB1A}">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7" action="ppaction://hlinksldjump">
                <a:extLst>
                  <a:ext uri="{A12FA001-AC4F-418D-AE19-62706E023703}">
                    <ahyp:hlinkClr xmlns:ahyp="http://schemas.microsoft.com/office/drawing/2018/hyperlinkcolor" val="tx"/>
                  </a:ext>
                </a:extLst>
              </a:hlinkClick>
            </a:rPr>
            <a:t>7-پروژه سرمایه گذاری رودکی</a:t>
          </a:r>
          <a:endParaRPr lang="en-US" sz="2400" b="1" u="sng" dirty="0">
            <a:solidFill>
              <a:schemeClr val="bg1"/>
            </a:solidFill>
            <a:cs typeface="B Mitra" panose="00000400000000000000" pitchFamily="2" charset="-78"/>
          </a:endParaRPr>
        </a:p>
      </dgm:t>
    </dgm:pt>
    <dgm:pt modelId="{6BF110E5-61B2-45B0-A303-ECF9C83B5DDF}" type="parTrans" cxnId="{471E154E-75AD-4AED-A9E4-1ABE9C2816AC}">
      <dgm:prSet/>
      <dgm:spPr/>
      <dgm:t>
        <a:bodyPr/>
        <a:lstStyle/>
        <a:p>
          <a:endParaRPr lang="en-US">
            <a:cs typeface="B Mitra" panose="00000400000000000000" pitchFamily="2" charset="-78"/>
          </a:endParaRPr>
        </a:p>
      </dgm:t>
    </dgm:pt>
    <dgm:pt modelId="{C31EC605-777A-49D3-95A3-0D1FDA137FF5}" type="sibTrans" cxnId="{471E154E-75AD-4AED-A9E4-1ABE9C2816AC}">
      <dgm:prSet/>
      <dgm:spPr/>
      <dgm:t>
        <a:bodyPr/>
        <a:lstStyle/>
        <a:p>
          <a:endParaRPr lang="en-US">
            <a:cs typeface="B Mitra" panose="00000400000000000000" pitchFamily="2" charset="-78"/>
          </a:endParaRPr>
        </a:p>
      </dgm:t>
    </dgm:pt>
    <dgm:pt modelId="{9B5F0F1E-3F17-42C1-9AF4-E3CA2AECEEFB}">
      <dgm:prSet custT="1"/>
      <dgm:spPr/>
      <dgm:t>
        <a:bodyPr/>
        <a:lstStyle/>
        <a:p>
          <a:r>
            <a:rPr lang="fa-IR" sz="2400" b="1" u="sng" dirty="0">
              <a:solidFill>
                <a:schemeClr val="bg1"/>
              </a:solidFill>
              <a:cs typeface="B Mitra" panose="00000400000000000000" pitchFamily="2" charset="-78"/>
              <a:hlinkClick xmlns:r="http://schemas.openxmlformats.org/officeDocument/2006/relationships" r:id="rId8" action="ppaction://hlinksldjump">
                <a:extLst>
                  <a:ext uri="{A12FA001-AC4F-418D-AE19-62706E023703}">
                    <ahyp:hlinkClr xmlns:ahyp="http://schemas.microsoft.com/office/drawing/2018/hyperlinkcolor" val="tx"/>
                  </a:ext>
                </a:extLst>
              </a:hlinkClick>
            </a:rPr>
            <a:t>8-پروژه سرمایه گذاری سیدین</a:t>
          </a:r>
          <a:endParaRPr lang="en-US" sz="2400" b="1" u="sng" dirty="0">
            <a:solidFill>
              <a:schemeClr val="bg1"/>
            </a:solidFill>
            <a:cs typeface="B Mitra" panose="00000400000000000000" pitchFamily="2" charset="-78"/>
          </a:endParaRPr>
        </a:p>
      </dgm:t>
    </dgm:pt>
    <dgm:pt modelId="{5B0F26E8-BA15-4850-A740-285CA23EAF4A}" type="parTrans" cxnId="{2FEF988F-87F4-4CF3-8D5B-20B897D5AB74}">
      <dgm:prSet/>
      <dgm:spPr/>
      <dgm:t>
        <a:bodyPr/>
        <a:lstStyle/>
        <a:p>
          <a:endParaRPr lang="en-US">
            <a:cs typeface="B Mitra" panose="00000400000000000000" pitchFamily="2" charset="-78"/>
          </a:endParaRPr>
        </a:p>
      </dgm:t>
    </dgm:pt>
    <dgm:pt modelId="{A24A5AED-BDD1-412E-817D-AA51122DCF8F}" type="sibTrans" cxnId="{2FEF988F-87F4-4CF3-8D5B-20B897D5AB74}">
      <dgm:prSet/>
      <dgm:spPr/>
      <dgm:t>
        <a:bodyPr/>
        <a:lstStyle/>
        <a:p>
          <a:endParaRPr lang="en-US">
            <a:cs typeface="B Mitra" panose="00000400000000000000" pitchFamily="2" charset="-78"/>
          </a:endParaRPr>
        </a:p>
      </dgm:t>
    </dgm:pt>
    <dgm:pt modelId="{F196201B-9E22-463C-BC57-9BB24F826126}" type="pres">
      <dgm:prSet presAssocID="{FC22F894-1131-498B-B64B-4B707C9A12D1}" presName="linearFlow" presStyleCnt="0">
        <dgm:presLayoutVars>
          <dgm:dir/>
          <dgm:resizeHandles val="exact"/>
        </dgm:presLayoutVars>
      </dgm:prSet>
      <dgm:spPr/>
    </dgm:pt>
    <dgm:pt modelId="{E84523EC-3D28-41BD-ABD6-6C2F33289C18}" type="pres">
      <dgm:prSet presAssocID="{8D933021-F555-4AB8-A4DA-DB4DB1660FCF}" presName="composite" presStyleCnt="0"/>
      <dgm:spPr/>
    </dgm:pt>
    <dgm:pt modelId="{EFE6F717-D6D1-4DC9-B132-18AC418ED5EB}" type="pres">
      <dgm:prSet presAssocID="{8D933021-F555-4AB8-A4DA-DB4DB1660FCF}" presName="imgShp" presStyleLbl="fgImgPlace1" presStyleIdx="0" presStyleCnt="9"/>
      <dgm:spPr>
        <a:blipFill>
          <a:blip xmlns:r="http://schemas.openxmlformats.org/officeDocument/2006/relationships" r:embed="rId9"/>
          <a:srcRect/>
          <a:stretch>
            <a:fillRect/>
          </a:stretch>
        </a:blipFill>
      </dgm:spPr>
    </dgm:pt>
    <dgm:pt modelId="{701B747A-1143-499B-9E01-1C092073FBBC}" type="pres">
      <dgm:prSet presAssocID="{8D933021-F555-4AB8-A4DA-DB4DB1660FCF}" presName="txShp" presStyleLbl="node1" presStyleIdx="0" presStyleCnt="9">
        <dgm:presLayoutVars>
          <dgm:bulletEnabled val="1"/>
        </dgm:presLayoutVars>
      </dgm:prSet>
      <dgm:spPr/>
    </dgm:pt>
    <dgm:pt modelId="{875A37FC-A5E1-420C-966F-6640130C9933}" type="pres">
      <dgm:prSet presAssocID="{45295090-D813-4FEE-BBE3-20C956126AA0}" presName="spacing" presStyleCnt="0"/>
      <dgm:spPr/>
    </dgm:pt>
    <dgm:pt modelId="{D72ABA84-0BD2-4A70-B2CE-25A6DD2F712B}" type="pres">
      <dgm:prSet presAssocID="{7E0FFC05-4175-4B40-8704-42A51073BD30}" presName="composite" presStyleCnt="0"/>
      <dgm:spPr/>
    </dgm:pt>
    <dgm:pt modelId="{2170E82D-3002-4DE4-944F-BD91E05B824C}" type="pres">
      <dgm:prSet presAssocID="{7E0FFC05-4175-4B40-8704-42A51073BD30}" presName="imgShp" presStyleLbl="fgImgPlace1" presStyleIdx="1"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18C8A0E0-6E5E-45F6-A712-1EFD76649705}" type="pres">
      <dgm:prSet presAssocID="{7E0FFC05-4175-4B40-8704-42A51073BD30}" presName="txShp" presStyleLbl="node1" presStyleIdx="1" presStyleCnt="9">
        <dgm:presLayoutVars>
          <dgm:bulletEnabled val="1"/>
        </dgm:presLayoutVars>
      </dgm:prSet>
      <dgm:spPr/>
    </dgm:pt>
    <dgm:pt modelId="{FB059BDA-D25B-4AF0-8BB0-6D4BBC426DD2}" type="pres">
      <dgm:prSet presAssocID="{C1F8EB26-92FA-4BEA-A637-B7C465726E8A}" presName="spacing" presStyleCnt="0"/>
      <dgm:spPr/>
    </dgm:pt>
    <dgm:pt modelId="{35DE0928-99B9-43B2-B858-63A393685D89}" type="pres">
      <dgm:prSet presAssocID="{49FD5158-6696-4CDE-BB61-49F8658592D7}" presName="composite" presStyleCnt="0"/>
      <dgm:spPr/>
    </dgm:pt>
    <dgm:pt modelId="{4EF661CC-1AF7-417A-9B76-ADAACB88F225}" type="pres">
      <dgm:prSet presAssocID="{49FD5158-6696-4CDE-BB61-49F8658592D7}" presName="imgShp" presStyleLbl="fgImgPlace1" presStyleIdx="2"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E64BCC26-0E72-4E2F-8D16-EF4C30AFE9C6}" type="pres">
      <dgm:prSet presAssocID="{49FD5158-6696-4CDE-BB61-49F8658592D7}" presName="txShp" presStyleLbl="node1" presStyleIdx="2" presStyleCnt="9">
        <dgm:presLayoutVars>
          <dgm:bulletEnabled val="1"/>
        </dgm:presLayoutVars>
      </dgm:prSet>
      <dgm:spPr/>
    </dgm:pt>
    <dgm:pt modelId="{A15D3DCB-F70C-4FBC-A98F-BDFF07A6A01F}" type="pres">
      <dgm:prSet presAssocID="{6FF2D95F-3117-4A02-B470-BEB43EB5C7B6}" presName="spacing" presStyleCnt="0"/>
      <dgm:spPr/>
    </dgm:pt>
    <dgm:pt modelId="{44AE5CAC-177C-44B3-967C-A1CCFCCD2A46}" type="pres">
      <dgm:prSet presAssocID="{833802AF-6211-4773-809D-05D5CAD63314}" presName="composite" presStyleCnt="0"/>
      <dgm:spPr/>
    </dgm:pt>
    <dgm:pt modelId="{E24D67F7-64E5-4B75-8F00-DEC2B4875345}" type="pres">
      <dgm:prSet presAssocID="{833802AF-6211-4773-809D-05D5CAD63314}" presName="imgShp" presStyleLbl="fgImgPlace1" presStyleIdx="3"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6FF6998F-A538-4A46-A94B-3401130A468B}" type="pres">
      <dgm:prSet presAssocID="{833802AF-6211-4773-809D-05D5CAD63314}" presName="txShp" presStyleLbl="node1" presStyleIdx="3" presStyleCnt="9">
        <dgm:presLayoutVars>
          <dgm:bulletEnabled val="1"/>
        </dgm:presLayoutVars>
      </dgm:prSet>
      <dgm:spPr/>
    </dgm:pt>
    <dgm:pt modelId="{0032FAEA-C8FD-46C8-B6CB-2977DDD7C03D}" type="pres">
      <dgm:prSet presAssocID="{10B57FA1-4FF4-456E-9A24-B90D7A90BD1A}" presName="spacing" presStyleCnt="0"/>
      <dgm:spPr/>
    </dgm:pt>
    <dgm:pt modelId="{3325C859-054D-4B54-BDDB-E5C2E6C7A7AB}" type="pres">
      <dgm:prSet presAssocID="{B36AA374-986A-4F29-B69D-37BDBA92608B}" presName="composite" presStyleCnt="0"/>
      <dgm:spPr/>
    </dgm:pt>
    <dgm:pt modelId="{68C1A0E4-DA44-4947-B9EE-8445EBA2AAFB}" type="pres">
      <dgm:prSet presAssocID="{B36AA374-986A-4F29-B69D-37BDBA92608B}" presName="imgShp" presStyleLbl="fgImgPlace1" presStyleIdx="4"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D38C3E40-B368-4CBD-80E0-96EA446B2662}" type="pres">
      <dgm:prSet presAssocID="{B36AA374-986A-4F29-B69D-37BDBA92608B}" presName="txShp" presStyleLbl="node1" presStyleIdx="4" presStyleCnt="9">
        <dgm:presLayoutVars>
          <dgm:bulletEnabled val="1"/>
        </dgm:presLayoutVars>
      </dgm:prSet>
      <dgm:spPr/>
    </dgm:pt>
    <dgm:pt modelId="{C92BBE2E-3BAC-43D2-8735-AF383AB6C4C8}" type="pres">
      <dgm:prSet presAssocID="{5785DFEF-75B7-4793-9643-A75C15D5411C}" presName="spacing" presStyleCnt="0"/>
      <dgm:spPr/>
    </dgm:pt>
    <dgm:pt modelId="{18E51D79-1C3F-4C6E-ACA4-54E877127B10}" type="pres">
      <dgm:prSet presAssocID="{AEFD783B-911F-4943-AA53-B97B7AF6E877}" presName="composite" presStyleCnt="0"/>
      <dgm:spPr/>
    </dgm:pt>
    <dgm:pt modelId="{8F8D739C-8062-4CD9-95A5-F66104B11F0F}" type="pres">
      <dgm:prSet presAssocID="{AEFD783B-911F-4943-AA53-B97B7AF6E877}" presName="imgShp" presStyleLbl="fgImgPlace1" presStyleIdx="5"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5C361774-05E7-40DE-8881-D0F20EDC7E8C}" type="pres">
      <dgm:prSet presAssocID="{AEFD783B-911F-4943-AA53-B97B7AF6E877}" presName="txShp" presStyleLbl="node1" presStyleIdx="5" presStyleCnt="9">
        <dgm:presLayoutVars>
          <dgm:bulletEnabled val="1"/>
        </dgm:presLayoutVars>
      </dgm:prSet>
      <dgm:spPr/>
    </dgm:pt>
    <dgm:pt modelId="{879F9D40-8AA9-4825-83E2-D372877DFF3B}" type="pres">
      <dgm:prSet presAssocID="{DA8840F0-ABD0-4DE9-9A56-F1932C939A62}" presName="spacing" presStyleCnt="0"/>
      <dgm:spPr/>
    </dgm:pt>
    <dgm:pt modelId="{73460695-1706-4F7F-9F2A-91D2C6A8F0CC}" type="pres">
      <dgm:prSet presAssocID="{037EC73B-43EB-468E-B3DF-E3BC75D554D9}" presName="composite" presStyleCnt="0"/>
      <dgm:spPr/>
    </dgm:pt>
    <dgm:pt modelId="{FDE74496-F5EF-4C52-8338-D36F49BBF53D}" type="pres">
      <dgm:prSet presAssocID="{037EC73B-43EB-468E-B3DF-E3BC75D554D9}" presName="imgShp" presStyleLbl="fgImgPlace1" presStyleIdx="6"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F463A7F4-D3B8-4412-B810-DE6BAF82F34D}" type="pres">
      <dgm:prSet presAssocID="{037EC73B-43EB-468E-B3DF-E3BC75D554D9}" presName="txShp" presStyleLbl="node1" presStyleIdx="6" presStyleCnt="9">
        <dgm:presLayoutVars>
          <dgm:bulletEnabled val="1"/>
        </dgm:presLayoutVars>
      </dgm:prSet>
      <dgm:spPr/>
    </dgm:pt>
    <dgm:pt modelId="{668BAF6C-BF7D-4896-ADC3-9C3665B44D6A}" type="pres">
      <dgm:prSet presAssocID="{21E78A67-8911-465E-BAD2-F00C3A374767}" presName="spacing" presStyleCnt="0"/>
      <dgm:spPr/>
    </dgm:pt>
    <dgm:pt modelId="{6405CB89-2CB3-4E29-8650-DFD51012FD82}" type="pres">
      <dgm:prSet presAssocID="{67415A7B-6B9F-4965-BA47-564223E4EB1A}" presName="composite" presStyleCnt="0"/>
      <dgm:spPr/>
    </dgm:pt>
    <dgm:pt modelId="{B246D0C8-F4B6-420F-8EF3-3356C2441B98}" type="pres">
      <dgm:prSet presAssocID="{67415A7B-6B9F-4965-BA47-564223E4EB1A}" presName="imgShp" presStyleLbl="fgImgPlace1" presStyleIdx="7"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3B14A740-B234-4DD4-B7E8-F583586D9059}" type="pres">
      <dgm:prSet presAssocID="{67415A7B-6B9F-4965-BA47-564223E4EB1A}" presName="txShp" presStyleLbl="node1" presStyleIdx="7" presStyleCnt="9">
        <dgm:presLayoutVars>
          <dgm:bulletEnabled val="1"/>
        </dgm:presLayoutVars>
      </dgm:prSet>
      <dgm:spPr/>
    </dgm:pt>
    <dgm:pt modelId="{85B1D0B1-4F04-4017-807D-6F2436EA2B2E}" type="pres">
      <dgm:prSet presAssocID="{C31EC605-777A-49D3-95A3-0D1FDA137FF5}" presName="spacing" presStyleCnt="0"/>
      <dgm:spPr/>
    </dgm:pt>
    <dgm:pt modelId="{5F35764D-9269-4B52-B0B9-AAC7F2B2A59B}" type="pres">
      <dgm:prSet presAssocID="{9B5F0F1E-3F17-42C1-9AF4-E3CA2AECEEFB}" presName="composite" presStyleCnt="0"/>
      <dgm:spPr/>
    </dgm:pt>
    <dgm:pt modelId="{BF550D96-192D-4F57-9986-38E62652392B}" type="pres">
      <dgm:prSet presAssocID="{9B5F0F1E-3F17-42C1-9AF4-E3CA2AECEEFB}" presName="imgShp" presStyleLbl="fgImgPlace1" presStyleIdx="8" presStyleCnt="9"/>
      <dgm:spPr>
        <a:blipFill>
          <a:blip xmlns:r="http://schemas.openxmlformats.org/officeDocument/2006/relationships" r:embed="rId10">
            <a:extLst>
              <a:ext uri="{28A0092B-C50C-407E-A947-70E740481C1C}">
                <a14:useLocalDpi xmlns:a14="http://schemas.microsoft.com/office/drawing/2010/main" val="0"/>
              </a:ext>
            </a:extLst>
          </a:blip>
          <a:srcRect/>
          <a:stretch>
            <a:fillRect/>
          </a:stretch>
        </a:blipFill>
      </dgm:spPr>
    </dgm:pt>
    <dgm:pt modelId="{FAA4595E-7720-4BFB-98BE-DDFF236DAA5E}" type="pres">
      <dgm:prSet presAssocID="{9B5F0F1E-3F17-42C1-9AF4-E3CA2AECEEFB}" presName="txShp" presStyleLbl="node1" presStyleIdx="8" presStyleCnt="9">
        <dgm:presLayoutVars>
          <dgm:bulletEnabled val="1"/>
        </dgm:presLayoutVars>
      </dgm:prSet>
      <dgm:spPr/>
    </dgm:pt>
  </dgm:ptLst>
  <dgm:cxnLst>
    <dgm:cxn modelId="{F9FA8404-E5FE-4C21-9EC7-36B0B5A7F695}" type="presOf" srcId="{833802AF-6211-4773-809D-05D5CAD63314}" destId="{6FF6998F-A538-4A46-A94B-3401130A468B}" srcOrd="0" destOrd="0" presId="urn:microsoft.com/office/officeart/2005/8/layout/vList3"/>
    <dgm:cxn modelId="{9EC9E60C-0D30-4D2B-A8C0-8D651B2EF3F4}" type="presOf" srcId="{AEFD783B-911F-4943-AA53-B97B7AF6E877}" destId="{5C361774-05E7-40DE-8881-D0F20EDC7E8C}" srcOrd="0" destOrd="0" presId="urn:microsoft.com/office/officeart/2005/8/layout/vList3"/>
    <dgm:cxn modelId="{F030A01B-2C80-45B2-8448-313F3E7E5DD7}" srcId="{FC22F894-1131-498B-B64B-4B707C9A12D1}" destId="{8D933021-F555-4AB8-A4DA-DB4DB1660FCF}" srcOrd="0" destOrd="0" parTransId="{13C94A81-EC08-4D04-8DA8-DFE2983E1575}" sibTransId="{45295090-D813-4FEE-BBE3-20C956126AA0}"/>
    <dgm:cxn modelId="{851BE02C-746F-4295-AE97-3C0A4FCD2F39}" srcId="{FC22F894-1131-498B-B64B-4B707C9A12D1}" destId="{B36AA374-986A-4F29-B69D-37BDBA92608B}" srcOrd="4" destOrd="0" parTransId="{78BE3148-7C27-46DB-A1E2-38AC3F210C34}" sibTransId="{5785DFEF-75B7-4793-9643-A75C15D5411C}"/>
    <dgm:cxn modelId="{02B9BF38-DF4B-4D6A-B0D1-11A8DF96DD55}" type="presOf" srcId="{FC22F894-1131-498B-B64B-4B707C9A12D1}" destId="{F196201B-9E22-463C-BC57-9BB24F826126}" srcOrd="0" destOrd="0" presId="urn:microsoft.com/office/officeart/2005/8/layout/vList3"/>
    <dgm:cxn modelId="{6B731042-E97B-4341-846A-97FC303FA987}" srcId="{FC22F894-1131-498B-B64B-4B707C9A12D1}" destId="{7E0FFC05-4175-4B40-8704-42A51073BD30}" srcOrd="1" destOrd="0" parTransId="{7A7F8571-76F7-41D1-A235-D396E3EB5605}" sibTransId="{C1F8EB26-92FA-4BEA-A637-B7C465726E8A}"/>
    <dgm:cxn modelId="{36C33964-F502-476A-9502-41A55FE9C0BE}" type="presOf" srcId="{7E0FFC05-4175-4B40-8704-42A51073BD30}" destId="{18C8A0E0-6E5E-45F6-A712-1EFD76649705}" srcOrd="0" destOrd="0" presId="urn:microsoft.com/office/officeart/2005/8/layout/vList3"/>
    <dgm:cxn modelId="{88AA9849-5FBE-48F6-A2D6-B5C84B1A49C2}" srcId="{FC22F894-1131-498B-B64B-4B707C9A12D1}" destId="{833802AF-6211-4773-809D-05D5CAD63314}" srcOrd="3" destOrd="0" parTransId="{822C1928-4D41-43E5-8CE0-98A011700940}" sibTransId="{10B57FA1-4FF4-456E-9A24-B90D7A90BD1A}"/>
    <dgm:cxn modelId="{1872F249-CDF4-4D9A-893D-553967417E5E}" type="presOf" srcId="{037EC73B-43EB-468E-B3DF-E3BC75D554D9}" destId="{F463A7F4-D3B8-4412-B810-DE6BAF82F34D}" srcOrd="0" destOrd="0" presId="urn:microsoft.com/office/officeart/2005/8/layout/vList3"/>
    <dgm:cxn modelId="{471E154E-75AD-4AED-A9E4-1ABE9C2816AC}" srcId="{FC22F894-1131-498B-B64B-4B707C9A12D1}" destId="{67415A7B-6B9F-4965-BA47-564223E4EB1A}" srcOrd="7" destOrd="0" parTransId="{6BF110E5-61B2-45B0-A303-ECF9C83B5DDF}" sibTransId="{C31EC605-777A-49D3-95A3-0D1FDA137FF5}"/>
    <dgm:cxn modelId="{F6D4196F-8768-4896-B3DE-515262B00AE9}" srcId="{FC22F894-1131-498B-B64B-4B707C9A12D1}" destId="{037EC73B-43EB-468E-B3DF-E3BC75D554D9}" srcOrd="6" destOrd="0" parTransId="{9FDB8E91-4A1A-4046-A478-1F040D8350C2}" sibTransId="{21E78A67-8911-465E-BAD2-F00C3A374767}"/>
    <dgm:cxn modelId="{2FEF988F-87F4-4CF3-8D5B-20B897D5AB74}" srcId="{FC22F894-1131-498B-B64B-4B707C9A12D1}" destId="{9B5F0F1E-3F17-42C1-9AF4-E3CA2AECEEFB}" srcOrd="8" destOrd="0" parTransId="{5B0F26E8-BA15-4850-A740-285CA23EAF4A}" sibTransId="{A24A5AED-BDD1-412E-817D-AA51122DCF8F}"/>
    <dgm:cxn modelId="{AD16D5A9-19B5-4C97-8A05-2A76797BBA5F}" srcId="{FC22F894-1131-498B-B64B-4B707C9A12D1}" destId="{AEFD783B-911F-4943-AA53-B97B7AF6E877}" srcOrd="5" destOrd="0" parTransId="{31FA154A-A561-4EDB-8B91-26754769AE33}" sibTransId="{DA8840F0-ABD0-4DE9-9A56-F1932C939A62}"/>
    <dgm:cxn modelId="{5390C5CA-C01B-4F38-90C9-E6C1E2889F27}" type="presOf" srcId="{49FD5158-6696-4CDE-BB61-49F8658592D7}" destId="{E64BCC26-0E72-4E2F-8D16-EF4C30AFE9C6}" srcOrd="0" destOrd="0" presId="urn:microsoft.com/office/officeart/2005/8/layout/vList3"/>
    <dgm:cxn modelId="{40B8FEE3-D966-48CC-B7D6-9119D0A45E53}" srcId="{FC22F894-1131-498B-B64B-4B707C9A12D1}" destId="{49FD5158-6696-4CDE-BB61-49F8658592D7}" srcOrd="2" destOrd="0" parTransId="{51095783-8806-4FFD-82C5-8A9055F51A0F}" sibTransId="{6FF2D95F-3117-4A02-B470-BEB43EB5C7B6}"/>
    <dgm:cxn modelId="{173D55EB-1C79-4D79-92D0-F257EE3A469A}" type="presOf" srcId="{B36AA374-986A-4F29-B69D-37BDBA92608B}" destId="{D38C3E40-B368-4CBD-80E0-96EA446B2662}" srcOrd="0" destOrd="0" presId="urn:microsoft.com/office/officeart/2005/8/layout/vList3"/>
    <dgm:cxn modelId="{6036C4EE-55D9-45E4-8D56-FF2E0FCD507E}" type="presOf" srcId="{9B5F0F1E-3F17-42C1-9AF4-E3CA2AECEEFB}" destId="{FAA4595E-7720-4BFB-98BE-DDFF236DAA5E}" srcOrd="0" destOrd="0" presId="urn:microsoft.com/office/officeart/2005/8/layout/vList3"/>
    <dgm:cxn modelId="{574DD6F9-1107-415B-844B-8801DB7781FE}" type="presOf" srcId="{8D933021-F555-4AB8-A4DA-DB4DB1660FCF}" destId="{701B747A-1143-499B-9E01-1C092073FBBC}" srcOrd="0" destOrd="0" presId="urn:microsoft.com/office/officeart/2005/8/layout/vList3"/>
    <dgm:cxn modelId="{7102EBFC-B385-4E84-8FC9-5979683F47A8}" type="presOf" srcId="{67415A7B-6B9F-4965-BA47-564223E4EB1A}" destId="{3B14A740-B234-4DD4-B7E8-F583586D9059}" srcOrd="0" destOrd="0" presId="urn:microsoft.com/office/officeart/2005/8/layout/vList3"/>
    <dgm:cxn modelId="{1D675217-C970-4D1B-B7F2-52C27E2CCFC7}" type="presParOf" srcId="{F196201B-9E22-463C-BC57-9BB24F826126}" destId="{E84523EC-3D28-41BD-ABD6-6C2F33289C18}" srcOrd="0" destOrd="0" presId="urn:microsoft.com/office/officeart/2005/8/layout/vList3"/>
    <dgm:cxn modelId="{6D5E35B7-B9E6-4972-832A-8997F7F2AEAF}" type="presParOf" srcId="{E84523EC-3D28-41BD-ABD6-6C2F33289C18}" destId="{EFE6F717-D6D1-4DC9-B132-18AC418ED5EB}" srcOrd="0" destOrd="0" presId="urn:microsoft.com/office/officeart/2005/8/layout/vList3"/>
    <dgm:cxn modelId="{12201A46-AEDD-486B-87B7-3D470FB5E766}" type="presParOf" srcId="{E84523EC-3D28-41BD-ABD6-6C2F33289C18}" destId="{701B747A-1143-499B-9E01-1C092073FBBC}" srcOrd="1" destOrd="0" presId="urn:microsoft.com/office/officeart/2005/8/layout/vList3"/>
    <dgm:cxn modelId="{27A76321-464B-4AF4-A382-E18E7BF5DE13}" type="presParOf" srcId="{F196201B-9E22-463C-BC57-9BB24F826126}" destId="{875A37FC-A5E1-420C-966F-6640130C9933}" srcOrd="1" destOrd="0" presId="urn:microsoft.com/office/officeart/2005/8/layout/vList3"/>
    <dgm:cxn modelId="{AD563B68-EC10-4217-B24A-5715329F7C95}" type="presParOf" srcId="{F196201B-9E22-463C-BC57-9BB24F826126}" destId="{D72ABA84-0BD2-4A70-B2CE-25A6DD2F712B}" srcOrd="2" destOrd="0" presId="urn:microsoft.com/office/officeart/2005/8/layout/vList3"/>
    <dgm:cxn modelId="{02A94244-09EF-499A-9FDB-D3F9838CC956}" type="presParOf" srcId="{D72ABA84-0BD2-4A70-B2CE-25A6DD2F712B}" destId="{2170E82D-3002-4DE4-944F-BD91E05B824C}" srcOrd="0" destOrd="0" presId="urn:microsoft.com/office/officeart/2005/8/layout/vList3"/>
    <dgm:cxn modelId="{843B3858-6DAE-42BA-BE9B-4076BCE3E745}" type="presParOf" srcId="{D72ABA84-0BD2-4A70-B2CE-25A6DD2F712B}" destId="{18C8A0E0-6E5E-45F6-A712-1EFD76649705}" srcOrd="1" destOrd="0" presId="urn:microsoft.com/office/officeart/2005/8/layout/vList3"/>
    <dgm:cxn modelId="{E5E56BAE-352D-4049-9A66-FC032F94C979}" type="presParOf" srcId="{F196201B-9E22-463C-BC57-9BB24F826126}" destId="{FB059BDA-D25B-4AF0-8BB0-6D4BBC426DD2}" srcOrd="3" destOrd="0" presId="urn:microsoft.com/office/officeart/2005/8/layout/vList3"/>
    <dgm:cxn modelId="{0430C9BE-120C-4EAA-BFEB-E6CB32FE381A}" type="presParOf" srcId="{F196201B-9E22-463C-BC57-9BB24F826126}" destId="{35DE0928-99B9-43B2-B858-63A393685D89}" srcOrd="4" destOrd="0" presId="urn:microsoft.com/office/officeart/2005/8/layout/vList3"/>
    <dgm:cxn modelId="{D797CF74-08D3-4CDA-9211-B0C61B2DAF01}" type="presParOf" srcId="{35DE0928-99B9-43B2-B858-63A393685D89}" destId="{4EF661CC-1AF7-417A-9B76-ADAACB88F225}" srcOrd="0" destOrd="0" presId="urn:microsoft.com/office/officeart/2005/8/layout/vList3"/>
    <dgm:cxn modelId="{42B1B7C2-989D-4534-B127-2A9AD8B7C367}" type="presParOf" srcId="{35DE0928-99B9-43B2-B858-63A393685D89}" destId="{E64BCC26-0E72-4E2F-8D16-EF4C30AFE9C6}" srcOrd="1" destOrd="0" presId="urn:microsoft.com/office/officeart/2005/8/layout/vList3"/>
    <dgm:cxn modelId="{D61292AB-2F44-4CDF-839C-2360106953D1}" type="presParOf" srcId="{F196201B-9E22-463C-BC57-9BB24F826126}" destId="{A15D3DCB-F70C-4FBC-A98F-BDFF07A6A01F}" srcOrd="5" destOrd="0" presId="urn:microsoft.com/office/officeart/2005/8/layout/vList3"/>
    <dgm:cxn modelId="{A282E09C-ED38-4A50-8775-6E01B771DBC0}" type="presParOf" srcId="{F196201B-9E22-463C-BC57-9BB24F826126}" destId="{44AE5CAC-177C-44B3-967C-A1CCFCCD2A46}" srcOrd="6" destOrd="0" presId="urn:microsoft.com/office/officeart/2005/8/layout/vList3"/>
    <dgm:cxn modelId="{C50096E3-9719-4ED7-AC4B-C14C9601204A}" type="presParOf" srcId="{44AE5CAC-177C-44B3-967C-A1CCFCCD2A46}" destId="{E24D67F7-64E5-4B75-8F00-DEC2B4875345}" srcOrd="0" destOrd="0" presId="urn:microsoft.com/office/officeart/2005/8/layout/vList3"/>
    <dgm:cxn modelId="{E5ED3217-0FB6-43F4-8981-FED68545E96C}" type="presParOf" srcId="{44AE5CAC-177C-44B3-967C-A1CCFCCD2A46}" destId="{6FF6998F-A538-4A46-A94B-3401130A468B}" srcOrd="1" destOrd="0" presId="urn:microsoft.com/office/officeart/2005/8/layout/vList3"/>
    <dgm:cxn modelId="{15AF49E7-5DC7-4938-8D2C-5092466DC848}" type="presParOf" srcId="{F196201B-9E22-463C-BC57-9BB24F826126}" destId="{0032FAEA-C8FD-46C8-B6CB-2977DDD7C03D}" srcOrd="7" destOrd="0" presId="urn:microsoft.com/office/officeart/2005/8/layout/vList3"/>
    <dgm:cxn modelId="{1064C2C3-932F-4FE9-80FE-E06BBEC1E810}" type="presParOf" srcId="{F196201B-9E22-463C-BC57-9BB24F826126}" destId="{3325C859-054D-4B54-BDDB-E5C2E6C7A7AB}" srcOrd="8" destOrd="0" presId="urn:microsoft.com/office/officeart/2005/8/layout/vList3"/>
    <dgm:cxn modelId="{E7500271-F59C-4145-830C-B59B06111F35}" type="presParOf" srcId="{3325C859-054D-4B54-BDDB-E5C2E6C7A7AB}" destId="{68C1A0E4-DA44-4947-B9EE-8445EBA2AAFB}" srcOrd="0" destOrd="0" presId="urn:microsoft.com/office/officeart/2005/8/layout/vList3"/>
    <dgm:cxn modelId="{9D538941-F446-44A5-B59F-A3CDC5A55730}" type="presParOf" srcId="{3325C859-054D-4B54-BDDB-E5C2E6C7A7AB}" destId="{D38C3E40-B368-4CBD-80E0-96EA446B2662}" srcOrd="1" destOrd="0" presId="urn:microsoft.com/office/officeart/2005/8/layout/vList3"/>
    <dgm:cxn modelId="{BA9E29E7-B8FD-4C9C-A344-32A6F5ECBD68}" type="presParOf" srcId="{F196201B-9E22-463C-BC57-9BB24F826126}" destId="{C92BBE2E-3BAC-43D2-8735-AF383AB6C4C8}" srcOrd="9" destOrd="0" presId="urn:microsoft.com/office/officeart/2005/8/layout/vList3"/>
    <dgm:cxn modelId="{3FD2901C-7810-4FEE-A64E-A6552CFDB759}" type="presParOf" srcId="{F196201B-9E22-463C-BC57-9BB24F826126}" destId="{18E51D79-1C3F-4C6E-ACA4-54E877127B10}" srcOrd="10" destOrd="0" presId="urn:microsoft.com/office/officeart/2005/8/layout/vList3"/>
    <dgm:cxn modelId="{6DEBDF73-136D-4ABF-BBFC-CECE3E51B2A8}" type="presParOf" srcId="{18E51D79-1C3F-4C6E-ACA4-54E877127B10}" destId="{8F8D739C-8062-4CD9-95A5-F66104B11F0F}" srcOrd="0" destOrd="0" presId="urn:microsoft.com/office/officeart/2005/8/layout/vList3"/>
    <dgm:cxn modelId="{85CD603B-B190-4359-A522-EF787A8837E7}" type="presParOf" srcId="{18E51D79-1C3F-4C6E-ACA4-54E877127B10}" destId="{5C361774-05E7-40DE-8881-D0F20EDC7E8C}" srcOrd="1" destOrd="0" presId="urn:microsoft.com/office/officeart/2005/8/layout/vList3"/>
    <dgm:cxn modelId="{09D4E222-4C76-48E9-BBC5-838F36B174E1}" type="presParOf" srcId="{F196201B-9E22-463C-BC57-9BB24F826126}" destId="{879F9D40-8AA9-4825-83E2-D372877DFF3B}" srcOrd="11" destOrd="0" presId="urn:microsoft.com/office/officeart/2005/8/layout/vList3"/>
    <dgm:cxn modelId="{FE5A6F1A-6C34-4536-96C6-C9BE72609DA1}" type="presParOf" srcId="{F196201B-9E22-463C-BC57-9BB24F826126}" destId="{73460695-1706-4F7F-9F2A-91D2C6A8F0CC}" srcOrd="12" destOrd="0" presId="urn:microsoft.com/office/officeart/2005/8/layout/vList3"/>
    <dgm:cxn modelId="{547E66DC-E99D-41F3-8733-B2D70AECB9B7}" type="presParOf" srcId="{73460695-1706-4F7F-9F2A-91D2C6A8F0CC}" destId="{FDE74496-F5EF-4C52-8338-D36F49BBF53D}" srcOrd="0" destOrd="0" presId="urn:microsoft.com/office/officeart/2005/8/layout/vList3"/>
    <dgm:cxn modelId="{4FAA58EF-2B7C-4F46-AA19-58343EFC2195}" type="presParOf" srcId="{73460695-1706-4F7F-9F2A-91D2C6A8F0CC}" destId="{F463A7F4-D3B8-4412-B810-DE6BAF82F34D}" srcOrd="1" destOrd="0" presId="urn:microsoft.com/office/officeart/2005/8/layout/vList3"/>
    <dgm:cxn modelId="{B90E3D53-F892-4A16-AE03-40B238252BC1}" type="presParOf" srcId="{F196201B-9E22-463C-BC57-9BB24F826126}" destId="{668BAF6C-BF7D-4896-ADC3-9C3665B44D6A}" srcOrd="13" destOrd="0" presId="urn:microsoft.com/office/officeart/2005/8/layout/vList3"/>
    <dgm:cxn modelId="{612D906E-3788-4039-B387-9E8148C4AF8B}" type="presParOf" srcId="{F196201B-9E22-463C-BC57-9BB24F826126}" destId="{6405CB89-2CB3-4E29-8650-DFD51012FD82}" srcOrd="14" destOrd="0" presId="urn:microsoft.com/office/officeart/2005/8/layout/vList3"/>
    <dgm:cxn modelId="{D08D725B-A577-4BC9-8235-5167555333C0}" type="presParOf" srcId="{6405CB89-2CB3-4E29-8650-DFD51012FD82}" destId="{B246D0C8-F4B6-420F-8EF3-3356C2441B98}" srcOrd="0" destOrd="0" presId="urn:microsoft.com/office/officeart/2005/8/layout/vList3"/>
    <dgm:cxn modelId="{4314F3CF-6A8E-44E5-9C5A-6C93EB8DC7A8}" type="presParOf" srcId="{6405CB89-2CB3-4E29-8650-DFD51012FD82}" destId="{3B14A740-B234-4DD4-B7E8-F583586D9059}" srcOrd="1" destOrd="0" presId="urn:microsoft.com/office/officeart/2005/8/layout/vList3"/>
    <dgm:cxn modelId="{6CCC8575-7CBB-4542-A072-2EC1619B9D67}" type="presParOf" srcId="{F196201B-9E22-463C-BC57-9BB24F826126}" destId="{85B1D0B1-4F04-4017-807D-6F2436EA2B2E}" srcOrd="15" destOrd="0" presId="urn:microsoft.com/office/officeart/2005/8/layout/vList3"/>
    <dgm:cxn modelId="{102D8B15-D355-49B9-B9BD-FAA5533AD3D4}" type="presParOf" srcId="{F196201B-9E22-463C-BC57-9BB24F826126}" destId="{5F35764D-9269-4B52-B0B9-AAC7F2B2A59B}" srcOrd="16" destOrd="0" presId="urn:microsoft.com/office/officeart/2005/8/layout/vList3"/>
    <dgm:cxn modelId="{BDE91B25-1692-4CE6-877B-8179A2103BCF}" type="presParOf" srcId="{5F35764D-9269-4B52-B0B9-AAC7F2B2A59B}" destId="{BF550D96-192D-4F57-9986-38E62652392B}" srcOrd="0" destOrd="0" presId="urn:microsoft.com/office/officeart/2005/8/layout/vList3"/>
    <dgm:cxn modelId="{B35FE354-ED6C-4FCA-9E0F-5BB3276821E0}" type="presParOf" srcId="{5F35764D-9269-4B52-B0B9-AAC7F2B2A59B}" destId="{FAA4595E-7720-4BFB-98BE-DDFF236DAA5E}" srcOrd="1" destOrd="0" presId="urn:microsoft.com/office/officeart/2005/8/layout/vList3"/>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00F8E1-44CC-4C73-81D8-8D2A6EE93C93}"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FF33D596-999C-48C2-9C4C-CFE95D2E07C1}">
      <dgm:prSet custT="1"/>
      <dgm:spPr/>
      <dgm:t>
        <a:bodyPr/>
        <a:lstStyle/>
        <a:p>
          <a:pPr algn="ctr"/>
          <a:r>
            <a:rPr lang="fa-IR" sz="1600" dirty="0">
              <a:solidFill>
                <a:schemeClr val="tx1"/>
              </a:solidFill>
              <a:cs typeface="B Titr" panose="00000700000000000000" pitchFamily="2" charset="-78"/>
            </a:rPr>
            <a:t>بسم الله الرحمن الرحیم</a:t>
          </a:r>
          <a:endParaRPr lang="en-US" sz="1600" dirty="0">
            <a:solidFill>
              <a:schemeClr val="tx1"/>
            </a:solidFill>
            <a:cs typeface="B Titr" panose="00000700000000000000" pitchFamily="2" charset="-78"/>
          </a:endParaRPr>
        </a:p>
      </dgm:t>
    </dgm:pt>
    <dgm:pt modelId="{240D4430-494C-4E4D-9A1A-9E7635C549CE}" type="parTrans" cxnId="{9857B8A2-DD57-4451-B571-202ACC87793A}">
      <dgm:prSet/>
      <dgm:spPr/>
      <dgm:t>
        <a:bodyPr/>
        <a:lstStyle/>
        <a:p>
          <a:endParaRPr lang="en-US"/>
        </a:p>
      </dgm:t>
    </dgm:pt>
    <dgm:pt modelId="{EF9BD340-76E7-454B-9545-5AF26B001710}" type="sibTrans" cxnId="{9857B8A2-DD57-4451-B571-202ACC87793A}">
      <dgm:prSet/>
      <dgm:spPr/>
      <dgm:t>
        <a:bodyPr/>
        <a:lstStyle/>
        <a:p>
          <a:endParaRPr lang="en-US"/>
        </a:p>
      </dgm:t>
    </dgm:pt>
    <dgm:pt modelId="{4980FD32-305A-43BB-BB24-9C34C81B28D9}" type="pres">
      <dgm:prSet presAssocID="{8700F8E1-44CC-4C73-81D8-8D2A6EE93C93}" presName="linear" presStyleCnt="0">
        <dgm:presLayoutVars>
          <dgm:animLvl val="lvl"/>
          <dgm:resizeHandles val="exact"/>
        </dgm:presLayoutVars>
      </dgm:prSet>
      <dgm:spPr/>
    </dgm:pt>
    <dgm:pt modelId="{0ABFE34B-E018-4B4C-8C4E-623AB3F9202D}" type="pres">
      <dgm:prSet presAssocID="{FF33D596-999C-48C2-9C4C-CFE95D2E07C1}" presName="parentText" presStyleLbl="node1" presStyleIdx="0" presStyleCnt="1" custLinFactNeighborX="-4538" custLinFactNeighborY="-3969">
        <dgm:presLayoutVars>
          <dgm:chMax val="0"/>
          <dgm:bulletEnabled val="1"/>
        </dgm:presLayoutVars>
      </dgm:prSet>
      <dgm:spPr/>
    </dgm:pt>
  </dgm:ptLst>
  <dgm:cxnLst>
    <dgm:cxn modelId="{13715D24-6BBB-4E6C-9E65-1C88AAB1E238}" type="presOf" srcId="{8700F8E1-44CC-4C73-81D8-8D2A6EE93C93}" destId="{4980FD32-305A-43BB-BB24-9C34C81B28D9}" srcOrd="0" destOrd="0" presId="urn:microsoft.com/office/officeart/2005/8/layout/vList2"/>
    <dgm:cxn modelId="{9857B8A2-DD57-4451-B571-202ACC87793A}" srcId="{8700F8E1-44CC-4C73-81D8-8D2A6EE93C93}" destId="{FF33D596-999C-48C2-9C4C-CFE95D2E07C1}" srcOrd="0" destOrd="0" parTransId="{240D4430-494C-4E4D-9A1A-9E7635C549CE}" sibTransId="{EF9BD340-76E7-454B-9545-5AF26B001710}"/>
    <dgm:cxn modelId="{939A3BF4-768F-4CE4-9382-1BBE9771B048}" type="presOf" srcId="{FF33D596-999C-48C2-9C4C-CFE95D2E07C1}" destId="{0ABFE34B-E018-4B4C-8C4E-623AB3F9202D}" srcOrd="0" destOrd="0" presId="urn:microsoft.com/office/officeart/2005/8/layout/vList2"/>
    <dgm:cxn modelId="{8429CACE-7BAB-4947-8E27-6DE0993EBCD7}" type="presParOf" srcId="{4980FD32-305A-43BB-BB24-9C34C81B28D9}" destId="{0ABFE34B-E018-4B4C-8C4E-623AB3F9202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554E85-2229-4707-B937-E3BC3F7D7ADB}"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US"/>
        </a:p>
      </dgm:t>
    </dgm:pt>
    <dgm:pt modelId="{A9282524-ECF3-41A6-BE5C-6EFFC9D2EE03}">
      <dgm:prSet custT="1"/>
      <dgm:spPr/>
      <dgm:t>
        <a:bodyPr/>
        <a:lstStyle/>
        <a:p>
          <a:pPr algn="ctr"/>
          <a:r>
            <a:rPr lang="fa-IR" sz="2400" b="1" baseline="0" dirty="0">
              <a:solidFill>
                <a:schemeClr val="bg1"/>
              </a:solidFill>
              <a:cs typeface="B Badr" panose="00000400000000000000" pitchFamily="2" charset="-78"/>
            </a:rPr>
            <a:t>معرفی فرصت های سرمایه گذاری</a:t>
          </a:r>
          <a:endParaRPr lang="en-US" sz="2400" dirty="0">
            <a:solidFill>
              <a:schemeClr val="bg1"/>
            </a:solidFill>
            <a:cs typeface="B Badr" panose="00000400000000000000" pitchFamily="2" charset="-78"/>
          </a:endParaRPr>
        </a:p>
      </dgm:t>
    </dgm:pt>
    <dgm:pt modelId="{85E98AE7-1B82-4C4B-B7E2-B7C0FF4C94D6}" type="parTrans" cxnId="{63230321-5236-4A93-915E-86251B170346}">
      <dgm:prSet/>
      <dgm:spPr/>
      <dgm:t>
        <a:bodyPr/>
        <a:lstStyle/>
        <a:p>
          <a:endParaRPr lang="en-US"/>
        </a:p>
      </dgm:t>
    </dgm:pt>
    <dgm:pt modelId="{F8BF0E17-B2AC-4C9A-B987-526A4677A099}" type="sibTrans" cxnId="{63230321-5236-4A93-915E-86251B170346}">
      <dgm:prSet/>
      <dgm:spPr/>
      <dgm:t>
        <a:bodyPr/>
        <a:lstStyle/>
        <a:p>
          <a:endParaRPr lang="en-US"/>
        </a:p>
      </dgm:t>
    </dgm:pt>
    <dgm:pt modelId="{24D182B3-E7BD-4BBA-BF64-C06C680D1D74}" type="pres">
      <dgm:prSet presAssocID="{AC554E85-2229-4707-B937-E3BC3F7D7ADB}" presName="linear" presStyleCnt="0">
        <dgm:presLayoutVars>
          <dgm:animLvl val="lvl"/>
          <dgm:resizeHandles val="exact"/>
        </dgm:presLayoutVars>
      </dgm:prSet>
      <dgm:spPr/>
    </dgm:pt>
    <dgm:pt modelId="{B884CDB4-1BD5-45BF-A633-CD15481FAA5F}" type="pres">
      <dgm:prSet presAssocID="{A9282524-ECF3-41A6-BE5C-6EFFC9D2EE03}" presName="parentText" presStyleLbl="node1" presStyleIdx="0" presStyleCnt="1" custLinFactNeighborX="-33396" custLinFactNeighborY="21188">
        <dgm:presLayoutVars>
          <dgm:chMax val="0"/>
          <dgm:bulletEnabled val="1"/>
        </dgm:presLayoutVars>
      </dgm:prSet>
      <dgm:spPr/>
    </dgm:pt>
  </dgm:ptLst>
  <dgm:cxnLst>
    <dgm:cxn modelId="{63230321-5236-4A93-915E-86251B170346}" srcId="{AC554E85-2229-4707-B937-E3BC3F7D7ADB}" destId="{A9282524-ECF3-41A6-BE5C-6EFFC9D2EE03}" srcOrd="0" destOrd="0" parTransId="{85E98AE7-1B82-4C4B-B7E2-B7C0FF4C94D6}" sibTransId="{F8BF0E17-B2AC-4C9A-B987-526A4677A099}"/>
    <dgm:cxn modelId="{00CE4D2A-DD0B-424F-90CA-EF31798A1E15}" type="presOf" srcId="{AC554E85-2229-4707-B937-E3BC3F7D7ADB}" destId="{24D182B3-E7BD-4BBA-BF64-C06C680D1D74}" srcOrd="0" destOrd="0" presId="urn:microsoft.com/office/officeart/2005/8/layout/vList2"/>
    <dgm:cxn modelId="{112AB787-FCEC-46D2-A5F2-1A2211E1C1AC}" type="presOf" srcId="{A9282524-ECF3-41A6-BE5C-6EFFC9D2EE03}" destId="{B884CDB4-1BD5-45BF-A633-CD15481FAA5F}" srcOrd="0" destOrd="0" presId="urn:microsoft.com/office/officeart/2005/8/layout/vList2"/>
    <dgm:cxn modelId="{E51517D3-94FF-4A80-BB26-7D2A99838322}" type="presParOf" srcId="{24D182B3-E7BD-4BBA-BF64-C06C680D1D74}" destId="{B884CDB4-1BD5-45BF-A633-CD15481FAA5F}"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AF4BB976-0132-42B9-9501-E8EF5A267289}">
      <dgm:prSet custT="1"/>
      <dgm:spPr>
        <a:scene3d>
          <a:camera prst="orthographicFront"/>
          <a:lightRig rig="threePt" dir="t"/>
        </a:scene3d>
        <a:sp3d>
          <a:bevelT w="165100" prst="coolSlant"/>
          <a:bevelB/>
        </a:sp3d>
      </dgm:spPr>
      <dgm:t>
        <a:bodyPr/>
        <a:lstStyle/>
        <a:p>
          <a:pPr algn="ctr" rtl="1"/>
          <a:r>
            <a:rPr lang="fa-IR" sz="2400" dirty="0">
              <a:solidFill>
                <a:schemeClr val="bg1"/>
              </a:solidFill>
              <a:cs typeface="B Titr" panose="00000700000000000000" pitchFamily="2" charset="-78"/>
            </a:rPr>
            <a:t>1-نام پروژه: زمین 3هکتاری انتهای ایرانمهر</a:t>
          </a:r>
          <a:br>
            <a:rPr lang="fa-IR" sz="2400" dirty="0">
              <a:solidFill>
                <a:schemeClr val="bg1"/>
              </a:solidFill>
              <a:cs typeface="B Titr" panose="00000700000000000000" pitchFamily="2" charset="-78"/>
            </a:rPr>
          </a:br>
          <a:endParaRPr lang="en-US" sz="2400" dirty="0">
            <a:solidFill>
              <a:schemeClr val="bg1"/>
            </a:solidFill>
            <a:cs typeface="B Titr" panose="00000700000000000000" pitchFamily="2" charset="-78"/>
          </a:endParaRPr>
        </a:p>
      </dgm:t>
    </dgm:pt>
    <dgm:pt modelId="{2B9F2720-DE87-47F8-9FC9-D6F38ACDA5B5}" type="parTrans" cxnId="{0701AA7A-11FF-4C6E-B441-AC65B4E4DC2C}">
      <dgm:prSet/>
      <dgm:spPr/>
      <dgm:t>
        <a:bodyPr/>
        <a:lstStyle/>
        <a:p>
          <a:endParaRPr lang="en-US"/>
        </a:p>
      </dgm:t>
    </dgm:pt>
    <dgm:pt modelId="{6AB52DBD-5742-40E8-93F3-428ED1632EC9}" type="sibTrans" cxnId="{0701AA7A-11FF-4C6E-B441-AC65B4E4DC2C}">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79D86457-1BBF-46FD-A759-AC4F53236F8A}" type="pres">
      <dgm:prSet presAssocID="{AF4BB976-0132-42B9-9501-E8EF5A267289}" presName="parentText" presStyleLbl="node1" presStyleIdx="0" presStyleCnt="1" custScaleX="94267" custScaleY="79647" custLinFactNeighborX="-9777" custLinFactNeighborY="99">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0701AA7A-11FF-4C6E-B441-AC65B4E4DC2C}" srcId="{DCF3A1DE-BC24-4CA8-9C77-C09DAE13B7C1}" destId="{AF4BB976-0132-42B9-9501-E8EF5A267289}" srcOrd="0" destOrd="0" parTransId="{2B9F2720-DE87-47F8-9FC9-D6F38ACDA5B5}" sibTransId="{6AB52DBD-5742-40E8-93F3-428ED1632EC9}"/>
    <dgm:cxn modelId="{56D5E586-DDCC-4C5C-949E-EF20F0200555}" type="presOf" srcId="{AF4BB976-0132-42B9-9501-E8EF5A267289}" destId="{79D86457-1BBF-46FD-A759-AC4F53236F8A}" srcOrd="0" destOrd="0" presId="urn:microsoft.com/office/officeart/2005/8/layout/vList2"/>
    <dgm:cxn modelId="{6052AC11-A6BA-4486-9564-702320DFBE61}" type="presParOf" srcId="{063D37D9-0874-4D42-B18F-BE573F42F0CE}" destId="{79D86457-1BBF-46FD-A759-AC4F53236F8A}"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5228F4-38E0-488D-8477-188EEEA49A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A8FE6BE-AE6D-4C79-8BC2-D629CC49369B}">
      <dgm:prSet custT="1"/>
      <dgm:spPr/>
      <dgm:t>
        <a:bodyPr/>
        <a:lstStyle/>
        <a:p>
          <a:pPr algn="ctr" rtl="1"/>
          <a:r>
            <a:rPr lang="fa-IR" sz="3200" baseline="0" dirty="0">
              <a:solidFill>
                <a:schemeClr val="bg1"/>
              </a:solidFill>
              <a:cs typeface="B Lotus" panose="00000400000000000000" pitchFamily="2" charset="-78"/>
            </a:rPr>
            <a:t>نقشه </a:t>
          </a:r>
          <a:r>
            <a:rPr lang="en-US" sz="3200" baseline="0" dirty="0">
              <a:solidFill>
                <a:schemeClr val="bg1"/>
              </a:solidFill>
              <a:cs typeface="B Lotus" panose="00000400000000000000" pitchFamily="2" charset="-78"/>
            </a:rPr>
            <a:t>UTM</a:t>
          </a:r>
          <a:r>
            <a:rPr lang="fa-IR" sz="3200" baseline="0" dirty="0">
              <a:solidFill>
                <a:schemeClr val="bg1"/>
              </a:solidFill>
              <a:cs typeface="B Lotus" panose="00000400000000000000" pitchFamily="2" charset="-78"/>
            </a:rPr>
            <a:t> – پروژه سرمایه گذاری ایرانمهر</a:t>
          </a:r>
          <a:endParaRPr lang="en-US" sz="3200" dirty="0">
            <a:solidFill>
              <a:schemeClr val="bg1"/>
            </a:solidFill>
            <a:cs typeface="B Lotus" panose="00000400000000000000" pitchFamily="2" charset="-78"/>
          </a:endParaRPr>
        </a:p>
      </dgm:t>
    </dgm:pt>
    <dgm:pt modelId="{2892E690-45C7-480C-AB9A-B356D0CA359D}" type="parTrans" cxnId="{D528BDCC-DBE5-4CC9-BB1D-0AAC906B03AC}">
      <dgm:prSet/>
      <dgm:spPr/>
      <dgm:t>
        <a:bodyPr/>
        <a:lstStyle/>
        <a:p>
          <a:endParaRPr lang="en-US"/>
        </a:p>
      </dgm:t>
    </dgm:pt>
    <dgm:pt modelId="{0938945B-BFAE-4764-8A90-69EF165F6E66}" type="sibTrans" cxnId="{D528BDCC-DBE5-4CC9-BB1D-0AAC906B03AC}">
      <dgm:prSet/>
      <dgm:spPr/>
      <dgm:t>
        <a:bodyPr/>
        <a:lstStyle/>
        <a:p>
          <a:endParaRPr lang="en-US"/>
        </a:p>
      </dgm:t>
    </dgm:pt>
    <dgm:pt modelId="{318B69D5-E4FB-43F9-AB0D-DCE51DD6D174}" type="pres">
      <dgm:prSet presAssocID="{1C5228F4-38E0-488D-8477-188EEEA49A19}" presName="linear" presStyleCnt="0">
        <dgm:presLayoutVars>
          <dgm:animLvl val="lvl"/>
          <dgm:resizeHandles val="exact"/>
        </dgm:presLayoutVars>
      </dgm:prSet>
      <dgm:spPr/>
    </dgm:pt>
    <dgm:pt modelId="{991C703C-7943-48F2-B336-1BDD1458001E}" type="pres">
      <dgm:prSet presAssocID="{7A8FE6BE-AE6D-4C79-8BC2-D629CC49369B}" presName="parentText" presStyleLbl="node1" presStyleIdx="0" presStyleCnt="1">
        <dgm:presLayoutVars>
          <dgm:chMax val="0"/>
          <dgm:bulletEnabled val="1"/>
        </dgm:presLayoutVars>
      </dgm:prSet>
      <dgm:spPr/>
    </dgm:pt>
  </dgm:ptLst>
  <dgm:cxnLst>
    <dgm:cxn modelId="{8133347D-9C98-4A8B-996B-23E30468C85A}" type="presOf" srcId="{1C5228F4-38E0-488D-8477-188EEEA49A19}" destId="{318B69D5-E4FB-43F9-AB0D-DCE51DD6D174}" srcOrd="0" destOrd="0" presId="urn:microsoft.com/office/officeart/2005/8/layout/vList2"/>
    <dgm:cxn modelId="{3204AFBF-CCC6-46CD-B45D-2D8ED7A86E42}" type="presOf" srcId="{7A8FE6BE-AE6D-4C79-8BC2-D629CC49369B}" destId="{991C703C-7943-48F2-B336-1BDD1458001E}" srcOrd="0" destOrd="0" presId="urn:microsoft.com/office/officeart/2005/8/layout/vList2"/>
    <dgm:cxn modelId="{D528BDCC-DBE5-4CC9-BB1D-0AAC906B03AC}" srcId="{1C5228F4-38E0-488D-8477-188EEEA49A19}" destId="{7A8FE6BE-AE6D-4C79-8BC2-D629CC49369B}" srcOrd="0" destOrd="0" parTransId="{2892E690-45C7-480C-AB9A-B356D0CA359D}" sibTransId="{0938945B-BFAE-4764-8A90-69EF165F6E66}"/>
    <dgm:cxn modelId="{CE73E290-6CC3-4EC3-B125-BF1032B26FA4}" type="presParOf" srcId="{318B69D5-E4FB-43F9-AB0D-DCE51DD6D174}" destId="{991C703C-7943-48F2-B336-1BDD1458001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rgbClr val="92D050"/>
        </a:solidFill>
      </dgm:spPr>
      <dgm:t>
        <a:bodyPr/>
        <a:lstStyle/>
        <a:p>
          <a:pPr rtl="1"/>
          <a:r>
            <a:rPr lang="fa-IR" sz="2000" b="1" dirty="0">
              <a:solidFill>
                <a:schemeClr val="bg1"/>
              </a:solidFill>
              <a:cs typeface="B Lotus" panose="00000400000000000000" pitchFamily="2" charset="-78"/>
            </a:rPr>
            <a:t>اعلام ضابطه شهرسازی توسط شهرداری منطقه 2</a:t>
          </a:r>
          <a:endParaRPr lang="en-US" sz="2000" dirty="0">
            <a:solidFill>
              <a:schemeClr val="bg1"/>
            </a:solidFill>
            <a:cs typeface="B Lotus" panose="00000400000000000000" pitchFamily="2" charset="-78"/>
          </a:endParaRPr>
        </a:p>
      </dgm:t>
    </dgm:pt>
    <dgm:pt modelId="{31FEF58C-86A6-48DE-A420-68CC8EDD29C4}" type="parTrans" cxnId="{66096B29-2D3D-4C73-BF10-0C3CCED47178}">
      <dgm:prSet/>
      <dgm:spPr/>
      <dgm:t>
        <a:bodyPr/>
        <a:lstStyle/>
        <a:p>
          <a:pPr rtl="1"/>
          <a:endParaRPr lang="en-US"/>
        </a:p>
      </dgm:t>
    </dgm:pt>
    <dgm:pt modelId="{9DF1872C-E3A1-47FC-ADDB-DCE947849E36}" type="sibTrans" cxnId="{66096B29-2D3D-4C73-BF10-0C3CCED47178}">
      <dgm:prSet/>
      <dgm:spPr/>
      <dgm:t>
        <a:bodyPr/>
        <a:lstStyle/>
        <a:p>
          <a:pPr rtl="1"/>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a:solidFill>
          <a:srgbClr val="00B0F0"/>
        </a:solidFill>
      </dgm:spPr>
      <dgm:t>
        <a:bodyPr/>
        <a:lstStyle/>
        <a:p>
          <a:pPr algn="ctr"/>
          <a:r>
            <a:rPr lang="fa-IR" sz="3600" dirty="0">
              <a:solidFill>
                <a:schemeClr val="bg1"/>
              </a:solidFill>
              <a:cs typeface="B Badr" panose="00000400000000000000" pitchFamily="2" charset="-78"/>
            </a:rPr>
            <a:t>تصاویر هوایی مربوط به پروژه سرمایه گذاری ایرانمهر</a:t>
          </a:r>
          <a:endParaRPr lang="en-US" sz="3600" dirty="0">
            <a:solidFill>
              <a:schemeClr val="bg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2- طبقه فوقانی پارکینگ عدالت 17</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3680" custLinFactNeighborX="-121" custLinFactNeighborY="-23846">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0D99697-4835-4166-B1E3-8602624E0D2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27F6E9F-9990-441C-B0ED-57AD5A309C1E}">
      <dgm:prSet custT="1"/>
      <dgm:spPr>
        <a:solidFill>
          <a:srgbClr val="7030A0"/>
        </a:solidFill>
      </dgm:spPr>
      <dgm:t>
        <a:bodyPr/>
        <a:lstStyle/>
        <a:p>
          <a:pPr rtl="1"/>
          <a:r>
            <a:rPr lang="fa-IR" sz="2800" baseline="0" dirty="0">
              <a:solidFill>
                <a:schemeClr val="bg1"/>
              </a:solidFill>
              <a:cs typeface="B Lotus" panose="00000400000000000000" pitchFamily="2" charset="-78"/>
            </a:rPr>
            <a:t>نقشه </a:t>
          </a:r>
          <a:r>
            <a:rPr lang="en-US" sz="2800" baseline="0" dirty="0">
              <a:solidFill>
                <a:schemeClr val="bg1"/>
              </a:solidFill>
              <a:cs typeface="B Lotus" panose="00000400000000000000" pitchFamily="2" charset="-78"/>
            </a:rPr>
            <a:t>UTM</a:t>
          </a:r>
          <a:r>
            <a:rPr lang="fa-IR" sz="2800" baseline="0" dirty="0">
              <a:solidFill>
                <a:schemeClr val="bg1"/>
              </a:solidFill>
              <a:cs typeface="B Lotus" panose="00000400000000000000" pitchFamily="2" charset="-78"/>
            </a:rPr>
            <a:t> – پروژه سرمایه گذاری طبقه فوقانی عدالت 17</a:t>
          </a:r>
          <a:endParaRPr lang="en-US" sz="2800" dirty="0">
            <a:solidFill>
              <a:schemeClr val="bg1"/>
            </a:solidFill>
            <a:cs typeface="B Lotus" panose="00000400000000000000" pitchFamily="2" charset="-78"/>
          </a:endParaRPr>
        </a:p>
      </dgm:t>
    </dgm:pt>
    <dgm:pt modelId="{9CC78927-1BD9-4EAC-9CF5-79D8E0618CE9}" type="parTrans" cxnId="{9AEF36F3-FBAB-4BA5-801C-5B623231309A}">
      <dgm:prSet/>
      <dgm:spPr/>
      <dgm:t>
        <a:bodyPr/>
        <a:lstStyle/>
        <a:p>
          <a:endParaRPr lang="en-US"/>
        </a:p>
      </dgm:t>
    </dgm:pt>
    <dgm:pt modelId="{9F90983A-0540-4A63-A2AE-540F5734C581}" type="sibTrans" cxnId="{9AEF36F3-FBAB-4BA5-801C-5B623231309A}">
      <dgm:prSet/>
      <dgm:spPr/>
      <dgm:t>
        <a:bodyPr/>
        <a:lstStyle/>
        <a:p>
          <a:endParaRPr lang="en-US"/>
        </a:p>
      </dgm:t>
    </dgm:pt>
    <dgm:pt modelId="{87F54A8D-C468-4C4B-A9C2-9C5F47BB20E4}" type="pres">
      <dgm:prSet presAssocID="{80D99697-4835-4166-B1E3-8602624E0D2C}" presName="linear" presStyleCnt="0">
        <dgm:presLayoutVars>
          <dgm:animLvl val="lvl"/>
          <dgm:resizeHandles val="exact"/>
        </dgm:presLayoutVars>
      </dgm:prSet>
      <dgm:spPr/>
    </dgm:pt>
    <dgm:pt modelId="{F9A9A4EB-C3AA-4F0D-95CB-4D1D62F50ED9}" type="pres">
      <dgm:prSet presAssocID="{F27F6E9F-9990-441C-B0ED-57AD5A309C1E}" presName="parentText" presStyleLbl="node1" presStyleIdx="0" presStyleCnt="1">
        <dgm:presLayoutVars>
          <dgm:chMax val="0"/>
          <dgm:bulletEnabled val="1"/>
        </dgm:presLayoutVars>
      </dgm:prSet>
      <dgm:spPr/>
    </dgm:pt>
  </dgm:ptLst>
  <dgm:cxnLst>
    <dgm:cxn modelId="{1F442098-BC41-4401-8892-531987A9BE53}" type="presOf" srcId="{F27F6E9F-9990-441C-B0ED-57AD5A309C1E}" destId="{F9A9A4EB-C3AA-4F0D-95CB-4D1D62F50ED9}" srcOrd="0" destOrd="0" presId="urn:microsoft.com/office/officeart/2005/8/layout/vList2"/>
    <dgm:cxn modelId="{6EBE5DC3-2F1C-4214-98C5-8C09FE21D65A}" type="presOf" srcId="{80D99697-4835-4166-B1E3-8602624E0D2C}" destId="{87F54A8D-C468-4C4B-A9C2-9C5F47BB20E4}" srcOrd="0" destOrd="0" presId="urn:microsoft.com/office/officeart/2005/8/layout/vList2"/>
    <dgm:cxn modelId="{9AEF36F3-FBAB-4BA5-801C-5B623231309A}" srcId="{80D99697-4835-4166-B1E3-8602624E0D2C}" destId="{F27F6E9F-9990-441C-B0ED-57AD5A309C1E}" srcOrd="0" destOrd="0" parTransId="{9CC78927-1BD9-4EAC-9CF5-79D8E0618CE9}" sibTransId="{9F90983A-0540-4A63-A2AE-540F5734C581}"/>
    <dgm:cxn modelId="{3B197901-A87D-4B69-B7ED-4B306EADF482}" type="presParOf" srcId="{87F54A8D-C468-4C4B-A9C2-9C5F47BB20E4}" destId="{F9A9A4EB-C3AA-4F0D-95CB-4D1D62F50ED9}"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a:solidFill>
          <a:srgbClr val="00B050"/>
        </a:solidFill>
      </dgm:spPr>
      <dgm:t>
        <a:bodyPr/>
        <a:lstStyle/>
        <a:p>
          <a:pPr algn="ctr"/>
          <a:r>
            <a:rPr lang="fa-IR" sz="3600" dirty="0">
              <a:solidFill>
                <a:schemeClr val="tx1"/>
              </a:solidFill>
              <a:cs typeface="B Badr" panose="00000400000000000000" pitchFamily="2" charset="-78"/>
            </a:rPr>
            <a:t>تصاویر مربوط به پروژه سرمایه گذاری طبقه فوقانی پارکینگ عدالت 17</a:t>
          </a:r>
          <a:endParaRPr lang="en-US" sz="3600" dirty="0">
            <a:solidFill>
              <a:schemeClr val="tx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3- طبقه همکف و نیم طبقه پارکینگ عدالت 17</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3680" custLinFactNeighborY="-9969">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E48433F-1588-42B9-8684-14C9798F2E2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251AE27-1A95-4F35-AA62-29DBE93DD9A4}">
      <dgm:prSet custT="1"/>
      <dgm:spPr>
        <a:solidFill>
          <a:srgbClr val="FFC000"/>
        </a:solidFill>
      </dgm:spPr>
      <dgm:t>
        <a:bodyPr/>
        <a:lstStyle/>
        <a:p>
          <a:pPr rtl="1"/>
          <a:r>
            <a:rPr lang="fa-IR" sz="2800" b="1" baseline="0" dirty="0">
              <a:cs typeface="B Lotus" panose="00000400000000000000" pitchFamily="2" charset="-78"/>
            </a:rPr>
            <a:t>نقشه </a:t>
          </a:r>
          <a:r>
            <a:rPr lang="en-US" sz="2800" b="1" baseline="0" dirty="0">
              <a:cs typeface="B Lotus" panose="00000400000000000000" pitchFamily="2" charset="-78"/>
            </a:rPr>
            <a:t>UTM</a:t>
          </a:r>
          <a:r>
            <a:rPr lang="fa-IR" sz="2800" b="1" baseline="0" dirty="0">
              <a:cs typeface="B Lotus" panose="00000400000000000000" pitchFamily="2" charset="-78"/>
            </a:rPr>
            <a:t> – پروژه سرمایه گذاری طبقه همکف عدالت 17</a:t>
          </a:r>
          <a:endParaRPr lang="en-US" sz="2800" b="1" dirty="0">
            <a:cs typeface="B Lotus" panose="00000400000000000000" pitchFamily="2" charset="-78"/>
          </a:endParaRPr>
        </a:p>
      </dgm:t>
    </dgm:pt>
    <dgm:pt modelId="{7DEDF9D3-E9BE-4373-8AA8-6E14BBAD1D2A}" type="parTrans" cxnId="{A23A9B37-21BC-4633-A8AC-B64BC89EAF62}">
      <dgm:prSet/>
      <dgm:spPr/>
      <dgm:t>
        <a:bodyPr/>
        <a:lstStyle/>
        <a:p>
          <a:endParaRPr lang="en-US"/>
        </a:p>
      </dgm:t>
    </dgm:pt>
    <dgm:pt modelId="{D5AD7900-2F42-4534-8C23-46A38F6FFB71}" type="sibTrans" cxnId="{A23A9B37-21BC-4633-A8AC-B64BC89EAF62}">
      <dgm:prSet/>
      <dgm:spPr/>
      <dgm:t>
        <a:bodyPr/>
        <a:lstStyle/>
        <a:p>
          <a:endParaRPr lang="en-US"/>
        </a:p>
      </dgm:t>
    </dgm:pt>
    <dgm:pt modelId="{BD372FF4-3606-45B0-BC5E-A3E4E66A3181}" type="pres">
      <dgm:prSet presAssocID="{5E48433F-1588-42B9-8684-14C9798F2E22}" presName="linear" presStyleCnt="0">
        <dgm:presLayoutVars>
          <dgm:animLvl val="lvl"/>
          <dgm:resizeHandles val="exact"/>
        </dgm:presLayoutVars>
      </dgm:prSet>
      <dgm:spPr/>
    </dgm:pt>
    <dgm:pt modelId="{BDEF2009-51A7-46C2-BCA9-0E6ED09B2D5F}" type="pres">
      <dgm:prSet presAssocID="{E251AE27-1A95-4F35-AA62-29DBE93DD9A4}" presName="parentText" presStyleLbl="node1" presStyleIdx="0" presStyleCnt="1" custLinFactNeighborX="2199" custLinFactNeighborY="-29">
        <dgm:presLayoutVars>
          <dgm:chMax val="0"/>
          <dgm:bulletEnabled val="1"/>
        </dgm:presLayoutVars>
      </dgm:prSet>
      <dgm:spPr/>
    </dgm:pt>
  </dgm:ptLst>
  <dgm:cxnLst>
    <dgm:cxn modelId="{A23A9B37-21BC-4633-A8AC-B64BC89EAF62}" srcId="{5E48433F-1588-42B9-8684-14C9798F2E22}" destId="{E251AE27-1A95-4F35-AA62-29DBE93DD9A4}" srcOrd="0" destOrd="0" parTransId="{7DEDF9D3-E9BE-4373-8AA8-6E14BBAD1D2A}" sibTransId="{D5AD7900-2F42-4534-8C23-46A38F6FFB71}"/>
    <dgm:cxn modelId="{2219407A-5039-4A3B-A848-ED28B5B79B03}" type="presOf" srcId="{E251AE27-1A95-4F35-AA62-29DBE93DD9A4}" destId="{BDEF2009-51A7-46C2-BCA9-0E6ED09B2D5F}" srcOrd="0" destOrd="0" presId="urn:microsoft.com/office/officeart/2005/8/layout/vList2"/>
    <dgm:cxn modelId="{DD0CB5B2-CCAD-4C54-B94D-6674B0C5768C}" type="presOf" srcId="{5E48433F-1588-42B9-8684-14C9798F2E22}" destId="{BD372FF4-3606-45B0-BC5E-A3E4E66A3181}" srcOrd="0" destOrd="0" presId="urn:microsoft.com/office/officeart/2005/8/layout/vList2"/>
    <dgm:cxn modelId="{F6173ACE-04A4-4E02-9BCF-33F03B0F778B}" type="presParOf" srcId="{BD372FF4-3606-45B0-BC5E-A3E4E66A3181}" destId="{BDEF2009-51A7-46C2-BCA9-0E6ED09B2D5F}"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a:solidFill>
          <a:srgbClr val="00B0F0"/>
        </a:solidFill>
      </dgm:spPr>
      <dgm:t>
        <a:bodyPr/>
        <a:lstStyle/>
        <a:p>
          <a:pPr algn="ctr"/>
          <a:r>
            <a:rPr lang="fa-IR" sz="3600" dirty="0">
              <a:solidFill>
                <a:schemeClr val="tx1"/>
              </a:solidFill>
              <a:cs typeface="B Badr" panose="00000400000000000000" pitchFamily="2" charset="-78"/>
            </a:rPr>
            <a:t>تصاویر مربوط به پروژه سرمایه گذاری طبقه همکف پارکینگ عدالت 17</a:t>
          </a:r>
          <a:endParaRPr lang="en-US" sz="3600" dirty="0">
            <a:solidFill>
              <a:schemeClr val="tx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4- تابلوهای تبلیغاتی پهن پیکر</a:t>
          </a:r>
          <a:r>
            <a:rPr lang="fa-IR" sz="1600" dirty="0">
              <a:solidFill>
                <a:schemeClr val="bg1"/>
              </a:solidFill>
              <a:cs typeface="B Titr" panose="00000700000000000000" pitchFamily="2" charset="-78"/>
            </a:rPr>
            <a:t>(ساخت و بهره برداری)</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3680" custLinFactNeighborY="-9969">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dgm:t>
        <a:bodyPr/>
        <a:lstStyle/>
        <a:p>
          <a:pPr rtl="1"/>
          <a:r>
            <a:rPr lang="fa-IR" sz="1800" b="1" dirty="0">
              <a:solidFill>
                <a:schemeClr val="bg1"/>
              </a:solidFill>
              <a:cs typeface="B Badr" panose="00000400000000000000" pitchFamily="2" charset="-78"/>
            </a:rPr>
            <a:t>مصوبات استانی در راستای نصب تابلوهای پهن پپکر</a:t>
          </a:r>
          <a:endParaRPr lang="en-US" sz="18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chemeClr val="accent3">
            <a:lumMod val="60000"/>
            <a:lumOff val="40000"/>
          </a:schemeClr>
        </a:solidFill>
      </dgm:spPr>
      <dgm:t>
        <a:bodyPr/>
        <a:lstStyle/>
        <a:p>
          <a:pPr rtl="1"/>
          <a:r>
            <a:rPr lang="fa-IR" sz="2400" b="1" dirty="0">
              <a:solidFill>
                <a:schemeClr val="bg1"/>
              </a:solidFill>
              <a:cs typeface="B Badr" panose="00000400000000000000" pitchFamily="2" charset="-78"/>
            </a:rPr>
            <a:t>نقاط 12 گانه نصب بیلبورد پهن پیکر</a:t>
          </a:r>
          <a:endParaRPr lang="en-US" sz="24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dgm:t>
        <a:bodyPr/>
        <a:lstStyle/>
        <a:p>
          <a:pPr algn="ctr"/>
          <a:r>
            <a:rPr lang="fa-IR" sz="3600" dirty="0">
              <a:solidFill>
                <a:schemeClr val="tx1"/>
              </a:solidFill>
              <a:cs typeface="B Badr" panose="00000400000000000000" pitchFamily="2" charset="-78"/>
            </a:rPr>
            <a:t>تصاویر مربوط نصب بیلیودهای پهن پیکر در سطح شهر</a:t>
          </a:r>
          <a:endParaRPr lang="en-US" sz="3600" dirty="0">
            <a:solidFill>
              <a:schemeClr val="tx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5- هتل واقع در سایت شهربازی هزارپیچ</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1499" custLinFactNeighborY="-9969">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B011FAB-9794-4A28-A457-D941B67B923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ADF8BAF-5A16-4F7C-A389-8887BE4DC59E}">
      <dgm:prSet custT="1"/>
      <dgm:spPr>
        <a:solidFill>
          <a:srgbClr val="00B0F0"/>
        </a:solidFill>
      </dgm:spPr>
      <dgm:t>
        <a:bodyPr/>
        <a:lstStyle/>
        <a:p>
          <a:pPr algn="ctr"/>
          <a:r>
            <a:rPr lang="fa-IR" sz="3600" baseline="0" dirty="0">
              <a:cs typeface="B Karim" panose="00000400000000000000" pitchFamily="2" charset="-78"/>
            </a:rPr>
            <a:t>نقشه جانمایی هتل اقامتی-رفاهی واقع در شهربازی مدرن</a:t>
          </a:r>
          <a:endParaRPr lang="en-US" sz="3600" dirty="0">
            <a:cs typeface="B Karim" panose="00000400000000000000" pitchFamily="2" charset="-78"/>
          </a:endParaRPr>
        </a:p>
      </dgm:t>
    </dgm:pt>
    <dgm:pt modelId="{27E0F66F-56CE-4D78-B3B0-5262FA3A3319}" type="parTrans" cxnId="{1D21127C-82BE-456D-AB25-4E2A173C4D9D}">
      <dgm:prSet/>
      <dgm:spPr/>
      <dgm:t>
        <a:bodyPr/>
        <a:lstStyle/>
        <a:p>
          <a:endParaRPr lang="en-US"/>
        </a:p>
      </dgm:t>
    </dgm:pt>
    <dgm:pt modelId="{FA7213F7-F9F8-466B-8089-E1F300A790B8}" type="sibTrans" cxnId="{1D21127C-82BE-456D-AB25-4E2A173C4D9D}">
      <dgm:prSet/>
      <dgm:spPr/>
      <dgm:t>
        <a:bodyPr/>
        <a:lstStyle/>
        <a:p>
          <a:endParaRPr lang="en-US"/>
        </a:p>
      </dgm:t>
    </dgm:pt>
    <dgm:pt modelId="{0DD2AE07-C5D4-4866-84A6-2DFAD5535257}" type="pres">
      <dgm:prSet presAssocID="{CB011FAB-9794-4A28-A457-D941B67B923E}" presName="linear" presStyleCnt="0">
        <dgm:presLayoutVars>
          <dgm:animLvl val="lvl"/>
          <dgm:resizeHandles val="exact"/>
        </dgm:presLayoutVars>
      </dgm:prSet>
      <dgm:spPr/>
    </dgm:pt>
    <dgm:pt modelId="{F065BC22-3EB9-4BB1-8369-C2270E56D210}" type="pres">
      <dgm:prSet presAssocID="{9ADF8BAF-5A16-4F7C-A389-8887BE4DC59E}" presName="parentText" presStyleLbl="node1" presStyleIdx="0" presStyleCnt="1">
        <dgm:presLayoutVars>
          <dgm:chMax val="0"/>
          <dgm:bulletEnabled val="1"/>
        </dgm:presLayoutVars>
      </dgm:prSet>
      <dgm:spPr/>
    </dgm:pt>
  </dgm:ptLst>
  <dgm:cxnLst>
    <dgm:cxn modelId="{1D21127C-82BE-456D-AB25-4E2A173C4D9D}" srcId="{CB011FAB-9794-4A28-A457-D941B67B923E}" destId="{9ADF8BAF-5A16-4F7C-A389-8887BE4DC59E}" srcOrd="0" destOrd="0" parTransId="{27E0F66F-56CE-4D78-B3B0-5262FA3A3319}" sibTransId="{FA7213F7-F9F8-466B-8089-E1F300A790B8}"/>
    <dgm:cxn modelId="{652E319F-7882-4AC2-81E0-A24DAF4D0070}" type="presOf" srcId="{9ADF8BAF-5A16-4F7C-A389-8887BE4DC59E}" destId="{F065BC22-3EB9-4BB1-8369-C2270E56D210}" srcOrd="0" destOrd="0" presId="urn:microsoft.com/office/officeart/2005/8/layout/vList2"/>
    <dgm:cxn modelId="{DE7064C8-7180-49A0-9F3F-01B9B5D9FCEF}" type="presOf" srcId="{CB011FAB-9794-4A28-A457-D941B67B923E}" destId="{0DD2AE07-C5D4-4866-84A6-2DFAD5535257}" srcOrd="0" destOrd="0" presId="urn:microsoft.com/office/officeart/2005/8/layout/vList2"/>
    <dgm:cxn modelId="{C249840C-375B-4863-ACCA-1E98740D0293}" type="presParOf" srcId="{0DD2AE07-C5D4-4866-84A6-2DFAD5535257}" destId="{F065BC22-3EB9-4BB1-8369-C2270E56D210}" srcOrd="0" destOrd="0" presId="urn:microsoft.com/office/officeart/2005/8/layout/vList2"/>
  </dgm:cxnLst>
  <dgm:bg>
    <a:solidFill>
      <a:srgbClr val="00B0F0"/>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dgm:t>
        <a:bodyPr/>
        <a:lstStyle/>
        <a:p>
          <a:pPr rtl="1"/>
          <a:r>
            <a:rPr lang="fa-IR" sz="1800" b="1" dirty="0">
              <a:solidFill>
                <a:schemeClr val="bg1"/>
              </a:solidFill>
              <a:cs typeface="B Badr" panose="00000400000000000000" pitchFamily="2" charset="-78"/>
            </a:rPr>
            <a:t>مصوبات مربوط به ساخت هتل اقامتی هزارپیچ</a:t>
          </a:r>
          <a:endParaRPr lang="en-US" sz="18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dgm:t>
        <a:bodyPr/>
        <a:lstStyle/>
        <a:p>
          <a:pPr algn="ctr"/>
          <a:r>
            <a:rPr lang="fa-IR" sz="2800" dirty="0">
              <a:solidFill>
                <a:schemeClr val="bg1"/>
              </a:solidFill>
              <a:cs typeface="B Badr" panose="00000400000000000000" pitchFamily="2" charset="-78"/>
            </a:rPr>
            <a:t>تصاویر مربوط به هتل واقع در شهربازی مدرن</a:t>
          </a:r>
          <a:endParaRPr lang="en-US" sz="2800" dirty="0">
            <a:solidFill>
              <a:schemeClr val="bg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custLinFactNeighborX="1600" custLinFactNeighborY="-4543">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6- هتل ناهارخوران</a:t>
          </a:r>
          <a:r>
            <a:rPr lang="en-US" sz="2400" dirty="0">
              <a:solidFill>
                <a:schemeClr val="bg1"/>
              </a:solidFill>
              <a:cs typeface="B Titr" panose="00000700000000000000" pitchFamily="2" charset="-78"/>
            </a:rPr>
            <a:t> </a:t>
          </a:r>
          <a:r>
            <a:rPr lang="fa-IR" sz="1400" b="0" dirty="0">
              <a:solidFill>
                <a:schemeClr val="bg1"/>
              </a:solidFill>
              <a:cs typeface="B Titr" panose="00000700000000000000" pitchFamily="2" charset="-78"/>
            </a:rPr>
            <a:t>(هتل شهرداری سابق)</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1499" custLinFactNeighborY="-4876">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C956156-EB7E-4557-BCCC-AC3E3F9F00A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3E0044B-CD2C-4DE2-BA8B-31155381B8BF}">
      <dgm:prSet custT="1"/>
      <dgm:spPr/>
      <dgm:t>
        <a:bodyPr/>
        <a:lstStyle/>
        <a:p>
          <a:pPr algn="ctr" rtl="1"/>
          <a:r>
            <a:rPr lang="fa-IR" sz="2800" b="1" baseline="0" dirty="0">
              <a:cs typeface="B Lotus" panose="00000400000000000000" pitchFamily="2" charset="-78"/>
            </a:rPr>
            <a:t>نقشه </a:t>
          </a:r>
          <a:r>
            <a:rPr lang="en-US" sz="2800" b="1" baseline="0" dirty="0">
              <a:cs typeface="B Lotus" panose="00000400000000000000" pitchFamily="2" charset="-78"/>
            </a:rPr>
            <a:t>UTM</a:t>
          </a:r>
          <a:r>
            <a:rPr lang="fa-IR" sz="2800" b="1" baseline="0" dirty="0">
              <a:cs typeface="B Lotus" panose="00000400000000000000" pitchFamily="2" charset="-78"/>
            </a:rPr>
            <a:t> هتل اقامتی-رفاهی ناهارخوران</a:t>
          </a:r>
          <a:endParaRPr lang="en-US" sz="2800" b="1" dirty="0">
            <a:cs typeface="B Lotus" panose="00000400000000000000" pitchFamily="2" charset="-78"/>
          </a:endParaRPr>
        </a:p>
      </dgm:t>
    </dgm:pt>
    <dgm:pt modelId="{E363177A-7B45-49CC-AAA8-E24CC1E27CB4}" type="parTrans" cxnId="{9D9F87C2-8731-4FF3-A24A-4180E87D797C}">
      <dgm:prSet/>
      <dgm:spPr/>
      <dgm:t>
        <a:bodyPr/>
        <a:lstStyle/>
        <a:p>
          <a:endParaRPr lang="en-US"/>
        </a:p>
      </dgm:t>
    </dgm:pt>
    <dgm:pt modelId="{89D9278C-0A6F-43CA-9E79-35443F19D941}" type="sibTrans" cxnId="{9D9F87C2-8731-4FF3-A24A-4180E87D797C}">
      <dgm:prSet/>
      <dgm:spPr/>
      <dgm:t>
        <a:bodyPr/>
        <a:lstStyle/>
        <a:p>
          <a:endParaRPr lang="en-US"/>
        </a:p>
      </dgm:t>
    </dgm:pt>
    <dgm:pt modelId="{9922A8D3-F954-440E-99C0-CB5CCE86E44C}" type="pres">
      <dgm:prSet presAssocID="{3C956156-EB7E-4557-BCCC-AC3E3F9F00AB}" presName="linear" presStyleCnt="0">
        <dgm:presLayoutVars>
          <dgm:animLvl val="lvl"/>
          <dgm:resizeHandles val="exact"/>
        </dgm:presLayoutVars>
      </dgm:prSet>
      <dgm:spPr/>
    </dgm:pt>
    <dgm:pt modelId="{BB1B657E-4C6A-43CE-830A-1D9555F13E62}" type="pres">
      <dgm:prSet presAssocID="{83E0044B-CD2C-4DE2-BA8B-31155381B8BF}" presName="parentText" presStyleLbl="node1" presStyleIdx="0" presStyleCnt="1">
        <dgm:presLayoutVars>
          <dgm:chMax val="0"/>
          <dgm:bulletEnabled val="1"/>
        </dgm:presLayoutVars>
      </dgm:prSet>
      <dgm:spPr/>
    </dgm:pt>
  </dgm:ptLst>
  <dgm:cxnLst>
    <dgm:cxn modelId="{492F722A-C7AF-4D2A-9C02-8F08430B165D}" type="presOf" srcId="{3C956156-EB7E-4557-BCCC-AC3E3F9F00AB}" destId="{9922A8D3-F954-440E-99C0-CB5CCE86E44C}" srcOrd="0" destOrd="0" presId="urn:microsoft.com/office/officeart/2005/8/layout/vList2"/>
    <dgm:cxn modelId="{ED07D456-860B-4991-942F-8F07B0744AA8}" type="presOf" srcId="{83E0044B-CD2C-4DE2-BA8B-31155381B8BF}" destId="{BB1B657E-4C6A-43CE-830A-1D9555F13E62}" srcOrd="0" destOrd="0" presId="urn:microsoft.com/office/officeart/2005/8/layout/vList2"/>
    <dgm:cxn modelId="{9D9F87C2-8731-4FF3-A24A-4180E87D797C}" srcId="{3C956156-EB7E-4557-BCCC-AC3E3F9F00AB}" destId="{83E0044B-CD2C-4DE2-BA8B-31155381B8BF}" srcOrd="0" destOrd="0" parTransId="{E363177A-7B45-49CC-AAA8-E24CC1E27CB4}" sibTransId="{89D9278C-0A6F-43CA-9E79-35443F19D941}"/>
    <dgm:cxn modelId="{50C4BB76-0494-4DB1-B055-C3A5937DCCFB}" type="presParOf" srcId="{9922A8D3-F954-440E-99C0-CB5CCE86E44C}" destId="{BB1B657E-4C6A-43CE-830A-1D9555F13E6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rgbClr val="7030A0"/>
        </a:solidFill>
      </dgm:spPr>
      <dgm:t>
        <a:bodyPr/>
        <a:lstStyle/>
        <a:p>
          <a:pPr rtl="1"/>
          <a:r>
            <a:rPr lang="fa-IR" sz="2400" b="1" dirty="0">
              <a:solidFill>
                <a:schemeClr val="tx1"/>
              </a:solidFill>
              <a:cs typeface="B Badr" panose="00000400000000000000" pitchFamily="2" charset="-78"/>
            </a:rPr>
            <a:t>تحلیل پروانه 8 طبقه</a:t>
          </a:r>
          <a:endParaRPr lang="en-US" sz="2400" dirty="0">
            <a:solidFill>
              <a:schemeClr val="tx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dgm:t>
        <a:bodyPr/>
        <a:lstStyle/>
        <a:p>
          <a:pPr algn="ctr" rtl="1"/>
          <a:r>
            <a:rPr lang="fa-IR" sz="2000" b="1" dirty="0">
              <a:solidFill>
                <a:schemeClr val="bg1"/>
              </a:solidFill>
              <a:cs typeface="B Badr" panose="00000400000000000000" pitchFamily="2" charset="-78"/>
            </a:rPr>
            <a:t>تحلیل درآمدی</a:t>
          </a:r>
          <a:endParaRPr lang="en-US" sz="20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X="-16635" custLinFactNeighborY="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rgbClr val="00B0F0"/>
        </a:solidFill>
      </dgm:spPr>
      <dgm:t>
        <a:bodyPr/>
        <a:lstStyle/>
        <a:p>
          <a:pPr algn="ctr" rtl="1"/>
          <a:r>
            <a:rPr lang="fa-IR" sz="2000" b="1" dirty="0">
              <a:solidFill>
                <a:schemeClr val="bg1"/>
              </a:solidFill>
              <a:cs typeface="B Badr" panose="00000400000000000000" pitchFamily="2" charset="-78"/>
            </a:rPr>
            <a:t>مصوبات استانی</a:t>
          </a:r>
          <a:endParaRPr lang="en-US" sz="20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X="-16635" custLinFactNeighborY="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rgbClr val="0070C0"/>
        </a:solidFill>
      </dgm:spPr>
      <dgm:t>
        <a:bodyPr/>
        <a:lstStyle/>
        <a:p>
          <a:pPr rtl="1"/>
          <a:r>
            <a:rPr lang="fa-IR" sz="1800" b="1" dirty="0">
              <a:solidFill>
                <a:schemeClr val="bg1"/>
              </a:solidFill>
              <a:cs typeface="B Badr" panose="00000400000000000000" pitchFamily="2" charset="-78"/>
            </a:rPr>
            <a:t>مصوبات اداره کل راه و شهرسازی استان گلستان</a:t>
          </a:r>
          <a:endParaRPr lang="en-US" sz="18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dgm:t>
        <a:bodyPr/>
        <a:lstStyle/>
        <a:p>
          <a:pPr algn="ctr"/>
          <a:r>
            <a:rPr lang="fa-IR" sz="2800" dirty="0">
              <a:solidFill>
                <a:schemeClr val="tx1"/>
              </a:solidFill>
              <a:cs typeface="B Badr" panose="00000400000000000000" pitchFamily="2" charset="-78"/>
            </a:rPr>
            <a:t>تصاویر مربوط به پروژه سرمایه گذاری هتل ناهارخوران</a:t>
          </a:r>
          <a:endParaRPr lang="en-US" sz="2800" dirty="0">
            <a:solidFill>
              <a:schemeClr val="tx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7-پروژه سرمایه گذاری رودکی</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1499" custLinFactNeighborY="-9969">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EB6813F-56D4-46AA-9595-3D5A25B0DDDE}"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5E02D453-8891-4AC1-A15D-00EFB3425957}">
      <dgm:prSet custT="1"/>
      <dgm:spPr/>
      <dgm:t>
        <a:bodyPr/>
        <a:lstStyle/>
        <a:p>
          <a:pPr algn="ctr" rtl="1"/>
          <a:r>
            <a:rPr lang="fa-IR" sz="3200" b="1" baseline="0" dirty="0">
              <a:solidFill>
                <a:schemeClr val="bg1"/>
              </a:solidFill>
              <a:cs typeface="B Lotus" panose="00000400000000000000" pitchFamily="2" charset="-78"/>
            </a:rPr>
            <a:t>نقشه </a:t>
          </a:r>
          <a:r>
            <a:rPr lang="en-US" sz="3200" b="1" baseline="0" dirty="0">
              <a:solidFill>
                <a:schemeClr val="bg1"/>
              </a:solidFill>
              <a:cs typeface="B Lotus" panose="00000400000000000000" pitchFamily="2" charset="-78"/>
            </a:rPr>
            <a:t>UTM</a:t>
          </a:r>
          <a:r>
            <a:rPr lang="fa-IR" sz="3200" b="1" baseline="0" dirty="0">
              <a:solidFill>
                <a:schemeClr val="bg1"/>
              </a:solidFill>
              <a:cs typeface="B Lotus" panose="00000400000000000000" pitchFamily="2" charset="-78"/>
            </a:rPr>
            <a:t> پروژه سرمایه گذاری رودکی</a:t>
          </a:r>
          <a:endParaRPr lang="en-US" sz="3200" b="1" dirty="0">
            <a:solidFill>
              <a:schemeClr val="bg1"/>
            </a:solidFill>
            <a:cs typeface="B Lotus" panose="00000400000000000000" pitchFamily="2" charset="-78"/>
          </a:endParaRPr>
        </a:p>
      </dgm:t>
    </dgm:pt>
    <dgm:pt modelId="{3F0D744A-92BE-438F-A9EA-9767121C9077}" type="parTrans" cxnId="{F5B49D87-AD15-4799-ABA6-C86164AFBB19}">
      <dgm:prSet/>
      <dgm:spPr/>
      <dgm:t>
        <a:bodyPr/>
        <a:lstStyle/>
        <a:p>
          <a:endParaRPr lang="en-US"/>
        </a:p>
      </dgm:t>
    </dgm:pt>
    <dgm:pt modelId="{AACE3071-C717-406B-998B-033D0A984DE9}" type="sibTrans" cxnId="{F5B49D87-AD15-4799-ABA6-C86164AFBB19}">
      <dgm:prSet/>
      <dgm:spPr/>
      <dgm:t>
        <a:bodyPr/>
        <a:lstStyle/>
        <a:p>
          <a:endParaRPr lang="en-US"/>
        </a:p>
      </dgm:t>
    </dgm:pt>
    <dgm:pt modelId="{A453B088-69BE-4129-9FF1-D9B76CEA16CA}" type="pres">
      <dgm:prSet presAssocID="{1EB6813F-56D4-46AA-9595-3D5A25B0DDDE}" presName="linear" presStyleCnt="0">
        <dgm:presLayoutVars>
          <dgm:animLvl val="lvl"/>
          <dgm:resizeHandles val="exact"/>
        </dgm:presLayoutVars>
      </dgm:prSet>
      <dgm:spPr/>
    </dgm:pt>
    <dgm:pt modelId="{B0742600-847B-484E-8F5B-B38FA563D856}" type="pres">
      <dgm:prSet presAssocID="{5E02D453-8891-4AC1-A15D-00EFB3425957}" presName="parentText" presStyleLbl="node1" presStyleIdx="0" presStyleCnt="1">
        <dgm:presLayoutVars>
          <dgm:chMax val="0"/>
          <dgm:bulletEnabled val="1"/>
        </dgm:presLayoutVars>
      </dgm:prSet>
      <dgm:spPr/>
    </dgm:pt>
  </dgm:ptLst>
  <dgm:cxnLst>
    <dgm:cxn modelId="{F5B49D87-AD15-4799-ABA6-C86164AFBB19}" srcId="{1EB6813F-56D4-46AA-9595-3D5A25B0DDDE}" destId="{5E02D453-8891-4AC1-A15D-00EFB3425957}" srcOrd="0" destOrd="0" parTransId="{3F0D744A-92BE-438F-A9EA-9767121C9077}" sibTransId="{AACE3071-C717-406B-998B-033D0A984DE9}"/>
    <dgm:cxn modelId="{0D8CAECD-F531-4E1F-AD16-362708DDD102}" type="presOf" srcId="{5E02D453-8891-4AC1-A15D-00EFB3425957}" destId="{B0742600-847B-484E-8F5B-B38FA563D856}" srcOrd="0" destOrd="0" presId="urn:microsoft.com/office/officeart/2005/8/layout/vList2"/>
    <dgm:cxn modelId="{28464CF8-CE94-4497-B492-20BA07879F21}" type="presOf" srcId="{1EB6813F-56D4-46AA-9595-3D5A25B0DDDE}" destId="{A453B088-69BE-4129-9FF1-D9B76CEA16CA}" srcOrd="0" destOrd="0" presId="urn:microsoft.com/office/officeart/2005/8/layout/vList2"/>
    <dgm:cxn modelId="{460A7659-BD40-4C91-A16A-539DF927F903}" type="presParOf" srcId="{A453B088-69BE-4129-9FF1-D9B76CEA16CA}" destId="{B0742600-847B-484E-8F5B-B38FA563D85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90B490F2-2357-43A2-A8A4-39C5EBD8143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8ACA35CF-DA85-4C53-B876-A8C20B3594CD}">
      <dgm:prSet custT="1"/>
      <dgm:spPr/>
      <dgm:t>
        <a:bodyPr/>
        <a:lstStyle/>
        <a:p>
          <a:pPr algn="ctr" rtl="1"/>
          <a:r>
            <a:rPr lang="fa-IR" sz="3200" b="1" baseline="0" dirty="0">
              <a:solidFill>
                <a:schemeClr val="bg1"/>
              </a:solidFill>
              <a:cs typeface="B Lotus" panose="00000400000000000000" pitchFamily="2" charset="-78"/>
            </a:rPr>
            <a:t>مستندات مربوط به پروژه سرمایه گذاری رودکی</a:t>
          </a:r>
          <a:endParaRPr lang="en-US" sz="3200" b="1" dirty="0">
            <a:solidFill>
              <a:schemeClr val="bg1"/>
            </a:solidFill>
            <a:cs typeface="B Lotus" panose="00000400000000000000" pitchFamily="2" charset="-78"/>
          </a:endParaRPr>
        </a:p>
      </dgm:t>
    </dgm:pt>
    <dgm:pt modelId="{5053DCC9-9803-4023-AAE0-C2AD54FDD23A}" type="parTrans" cxnId="{302D81CC-2334-425F-9B05-0BA2109984E2}">
      <dgm:prSet/>
      <dgm:spPr/>
      <dgm:t>
        <a:bodyPr/>
        <a:lstStyle/>
        <a:p>
          <a:endParaRPr lang="en-US"/>
        </a:p>
      </dgm:t>
    </dgm:pt>
    <dgm:pt modelId="{26EC2CF5-010E-447F-AF75-4D37C57BF02E}" type="sibTrans" cxnId="{302D81CC-2334-425F-9B05-0BA2109984E2}">
      <dgm:prSet/>
      <dgm:spPr/>
      <dgm:t>
        <a:bodyPr/>
        <a:lstStyle/>
        <a:p>
          <a:endParaRPr lang="en-US"/>
        </a:p>
      </dgm:t>
    </dgm:pt>
    <dgm:pt modelId="{56F9571E-0F24-409C-A2EA-D648C610E87A}" type="pres">
      <dgm:prSet presAssocID="{90B490F2-2357-43A2-A8A4-39C5EBD8143C}" presName="linear" presStyleCnt="0">
        <dgm:presLayoutVars>
          <dgm:animLvl val="lvl"/>
          <dgm:resizeHandles val="exact"/>
        </dgm:presLayoutVars>
      </dgm:prSet>
      <dgm:spPr/>
    </dgm:pt>
    <dgm:pt modelId="{8528CA48-2484-45D4-ADF0-025ED26DD777}" type="pres">
      <dgm:prSet presAssocID="{8ACA35CF-DA85-4C53-B876-A8C20B3594CD}" presName="parentText" presStyleLbl="node1" presStyleIdx="0" presStyleCnt="1" custLinFactNeighborX="4136" custLinFactNeighborY="11650">
        <dgm:presLayoutVars>
          <dgm:chMax val="0"/>
          <dgm:bulletEnabled val="1"/>
        </dgm:presLayoutVars>
      </dgm:prSet>
      <dgm:spPr/>
    </dgm:pt>
  </dgm:ptLst>
  <dgm:cxnLst>
    <dgm:cxn modelId="{EE49284F-D19D-4BAF-A9E7-68CA6E09AB99}" type="presOf" srcId="{8ACA35CF-DA85-4C53-B876-A8C20B3594CD}" destId="{8528CA48-2484-45D4-ADF0-025ED26DD777}" srcOrd="0" destOrd="0" presId="urn:microsoft.com/office/officeart/2005/8/layout/vList2"/>
    <dgm:cxn modelId="{674F3A7B-41ED-406C-A819-1A2E427BED4C}" type="presOf" srcId="{90B490F2-2357-43A2-A8A4-39C5EBD8143C}" destId="{56F9571E-0F24-409C-A2EA-D648C610E87A}" srcOrd="0" destOrd="0" presId="urn:microsoft.com/office/officeart/2005/8/layout/vList2"/>
    <dgm:cxn modelId="{302D81CC-2334-425F-9B05-0BA2109984E2}" srcId="{90B490F2-2357-43A2-A8A4-39C5EBD8143C}" destId="{8ACA35CF-DA85-4C53-B876-A8C20B3594CD}" srcOrd="0" destOrd="0" parTransId="{5053DCC9-9803-4023-AAE0-C2AD54FDD23A}" sibTransId="{26EC2CF5-010E-447F-AF75-4D37C57BF02E}"/>
    <dgm:cxn modelId="{BF90413C-2984-4064-B08C-2C005734F451}" type="presParOf" srcId="{56F9571E-0F24-409C-A2EA-D648C610E87A}" destId="{8528CA48-2484-45D4-ADF0-025ED26DD777}"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439CA57-0545-4F41-9DD2-E5E0863D2566}"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US"/>
        </a:p>
      </dgm:t>
    </dgm:pt>
    <dgm:pt modelId="{32CE69E5-137B-4CC6-B61B-7028A3F6E4F8}">
      <dgm:prSet custT="1"/>
      <dgm:spPr/>
      <dgm:t>
        <a:bodyPr/>
        <a:lstStyle/>
        <a:p>
          <a:pPr algn="ctr"/>
          <a:r>
            <a:rPr lang="fa-IR" sz="3200" baseline="0" dirty="0">
              <a:solidFill>
                <a:schemeClr val="bg1"/>
              </a:solidFill>
              <a:cs typeface="B Jadid" panose="00000700000000000000" pitchFamily="2" charset="-78"/>
            </a:rPr>
            <a:t>مستندات مربوط به مصوبات کمیسیون ماده 5</a:t>
          </a:r>
          <a:endParaRPr lang="en-US" sz="3200" dirty="0">
            <a:solidFill>
              <a:schemeClr val="bg1"/>
            </a:solidFill>
            <a:cs typeface="B Jadid" panose="00000700000000000000" pitchFamily="2" charset="-78"/>
          </a:endParaRPr>
        </a:p>
      </dgm:t>
    </dgm:pt>
    <dgm:pt modelId="{133D446E-2828-44F5-8149-906BBECC2A1B}" type="parTrans" cxnId="{6CBAD38C-C6CE-46E2-B7CA-F4DCBDF36BFC}">
      <dgm:prSet/>
      <dgm:spPr/>
      <dgm:t>
        <a:bodyPr/>
        <a:lstStyle/>
        <a:p>
          <a:endParaRPr lang="en-US"/>
        </a:p>
      </dgm:t>
    </dgm:pt>
    <dgm:pt modelId="{04813424-E3A3-4565-A403-29B3A7365F1D}" type="sibTrans" cxnId="{6CBAD38C-C6CE-46E2-B7CA-F4DCBDF36BFC}">
      <dgm:prSet/>
      <dgm:spPr/>
      <dgm:t>
        <a:bodyPr/>
        <a:lstStyle/>
        <a:p>
          <a:endParaRPr lang="en-US"/>
        </a:p>
      </dgm:t>
    </dgm:pt>
    <dgm:pt modelId="{15AD8EE1-7480-49BA-8D57-BEDCA76880CE}" type="pres">
      <dgm:prSet presAssocID="{7439CA57-0545-4F41-9DD2-E5E0863D2566}" presName="linear" presStyleCnt="0">
        <dgm:presLayoutVars>
          <dgm:animLvl val="lvl"/>
          <dgm:resizeHandles val="exact"/>
        </dgm:presLayoutVars>
      </dgm:prSet>
      <dgm:spPr/>
    </dgm:pt>
    <dgm:pt modelId="{A3FE9A94-DC25-4CF6-A987-45715ECF6E2B}" type="pres">
      <dgm:prSet presAssocID="{32CE69E5-137B-4CC6-B61B-7028A3F6E4F8}" presName="parentText" presStyleLbl="node1" presStyleIdx="0" presStyleCnt="1" custLinFactNeighborX="6341" custLinFactNeighborY="-29">
        <dgm:presLayoutVars>
          <dgm:chMax val="0"/>
          <dgm:bulletEnabled val="1"/>
        </dgm:presLayoutVars>
      </dgm:prSet>
      <dgm:spPr/>
    </dgm:pt>
  </dgm:ptLst>
  <dgm:cxnLst>
    <dgm:cxn modelId="{B3F78F76-671E-4AE5-B001-4A5A566D7D86}" type="presOf" srcId="{7439CA57-0545-4F41-9DD2-E5E0863D2566}" destId="{15AD8EE1-7480-49BA-8D57-BEDCA76880CE}" srcOrd="0" destOrd="0" presId="urn:microsoft.com/office/officeart/2005/8/layout/vList2"/>
    <dgm:cxn modelId="{6CBAD38C-C6CE-46E2-B7CA-F4DCBDF36BFC}" srcId="{7439CA57-0545-4F41-9DD2-E5E0863D2566}" destId="{32CE69E5-137B-4CC6-B61B-7028A3F6E4F8}" srcOrd="0" destOrd="0" parTransId="{133D446E-2828-44F5-8149-906BBECC2A1B}" sibTransId="{04813424-E3A3-4565-A403-29B3A7365F1D}"/>
    <dgm:cxn modelId="{AD5F66CF-61C1-42D5-963C-11230C337540}" type="presOf" srcId="{32CE69E5-137B-4CC6-B61B-7028A3F6E4F8}" destId="{A3FE9A94-DC25-4CF6-A987-45715ECF6E2B}" srcOrd="0" destOrd="0" presId="urn:microsoft.com/office/officeart/2005/8/layout/vList2"/>
    <dgm:cxn modelId="{49D02BC4-0559-4498-99CA-CE97C44E8C06}" type="presParOf" srcId="{15AD8EE1-7480-49BA-8D57-BEDCA76880CE}" destId="{A3FE9A94-DC25-4CF6-A987-45715ECF6E2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rgbClr val="7030A0"/>
        </a:solidFill>
      </dgm:spPr>
      <dgm:t>
        <a:bodyPr/>
        <a:lstStyle/>
        <a:p>
          <a:pPr rtl="1"/>
          <a:r>
            <a:rPr lang="fa-IR" sz="1800" b="1" dirty="0">
              <a:solidFill>
                <a:schemeClr val="bg1"/>
              </a:solidFill>
              <a:cs typeface="B Badr" panose="00000400000000000000" pitchFamily="2" charset="-78"/>
            </a:rPr>
            <a:t>نقشه پروژه سرمایه گذاری رودکی</a:t>
          </a:r>
          <a:endParaRPr lang="en-US" sz="18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dgm:t>
        <a:bodyPr/>
        <a:lstStyle/>
        <a:p>
          <a:pPr rtl="1"/>
          <a:r>
            <a:rPr lang="fa-IR" sz="1800" b="1" dirty="0">
              <a:solidFill>
                <a:schemeClr val="bg1"/>
              </a:solidFill>
              <a:cs typeface="B Badr" panose="00000400000000000000" pitchFamily="2" charset="-78"/>
            </a:rPr>
            <a:t>تحلیل پروانه</a:t>
          </a:r>
          <a:endParaRPr lang="en-US" sz="18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524397CF-4100-41DC-85D0-057E64A192E8}"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8363416F-2B11-4849-9916-22F1BDC942FF}">
      <dgm:prSet custT="1"/>
      <dgm:spPr/>
      <dgm:t>
        <a:bodyPr/>
        <a:lstStyle/>
        <a:p>
          <a:pPr rtl="1"/>
          <a:r>
            <a:rPr lang="fa-IR" sz="2000" b="1" dirty="0">
              <a:solidFill>
                <a:schemeClr val="bg1"/>
              </a:solidFill>
              <a:cs typeface="B Lotus" panose="00000400000000000000" pitchFamily="2" charset="-78"/>
            </a:rPr>
            <a:t>تحلیل درآمدی</a:t>
          </a:r>
          <a:endParaRPr lang="en-US" sz="2000" dirty="0">
            <a:solidFill>
              <a:schemeClr val="bg1"/>
            </a:solidFill>
            <a:cs typeface="B Lotus" panose="00000400000000000000" pitchFamily="2" charset="-78"/>
          </a:endParaRPr>
        </a:p>
      </dgm:t>
    </dgm:pt>
    <dgm:pt modelId="{ECADD523-6AAD-40F2-BD96-CF494CBBDF30}" type="parTrans" cxnId="{6C98AD4F-6E43-4375-98DC-F42B4B0ADBAE}">
      <dgm:prSet/>
      <dgm:spPr/>
      <dgm:t>
        <a:bodyPr/>
        <a:lstStyle/>
        <a:p>
          <a:endParaRPr lang="en-US"/>
        </a:p>
      </dgm:t>
    </dgm:pt>
    <dgm:pt modelId="{C612EB69-F106-46FA-946E-F72629EA01AA}" type="sibTrans" cxnId="{6C98AD4F-6E43-4375-98DC-F42B4B0ADBAE}">
      <dgm:prSet/>
      <dgm:spPr/>
      <dgm:t>
        <a:bodyPr/>
        <a:lstStyle/>
        <a:p>
          <a:endParaRPr lang="en-US"/>
        </a:p>
      </dgm:t>
    </dgm:pt>
    <dgm:pt modelId="{E359A993-1F8C-4F62-9330-4FB7F7C4F803}" type="pres">
      <dgm:prSet presAssocID="{524397CF-4100-41DC-85D0-057E64A192E8}" presName="linear" presStyleCnt="0">
        <dgm:presLayoutVars>
          <dgm:animLvl val="lvl"/>
          <dgm:resizeHandles val="exact"/>
        </dgm:presLayoutVars>
      </dgm:prSet>
      <dgm:spPr/>
    </dgm:pt>
    <dgm:pt modelId="{120330C3-5245-420B-854D-158844837A27}" type="pres">
      <dgm:prSet presAssocID="{8363416F-2B11-4849-9916-22F1BDC942FF}" presName="parentText" presStyleLbl="node1" presStyleIdx="0" presStyleCnt="1">
        <dgm:presLayoutVars>
          <dgm:chMax val="0"/>
          <dgm:bulletEnabled val="1"/>
        </dgm:presLayoutVars>
      </dgm:prSet>
      <dgm:spPr/>
    </dgm:pt>
  </dgm:ptLst>
  <dgm:cxnLst>
    <dgm:cxn modelId="{8617F234-C6F8-4491-AFAA-1205F7B4B4E6}" type="presOf" srcId="{8363416F-2B11-4849-9916-22F1BDC942FF}" destId="{120330C3-5245-420B-854D-158844837A27}" srcOrd="0" destOrd="0" presId="urn:microsoft.com/office/officeart/2005/8/layout/vList2"/>
    <dgm:cxn modelId="{6C98AD4F-6E43-4375-98DC-F42B4B0ADBAE}" srcId="{524397CF-4100-41DC-85D0-057E64A192E8}" destId="{8363416F-2B11-4849-9916-22F1BDC942FF}" srcOrd="0" destOrd="0" parTransId="{ECADD523-6AAD-40F2-BD96-CF494CBBDF30}" sibTransId="{C612EB69-F106-46FA-946E-F72629EA01AA}"/>
    <dgm:cxn modelId="{6EC37753-C3A0-4951-B8B2-F67B45F89E6E}" type="presOf" srcId="{524397CF-4100-41DC-85D0-057E64A192E8}" destId="{E359A993-1F8C-4F62-9330-4FB7F7C4F803}" srcOrd="0" destOrd="0" presId="urn:microsoft.com/office/officeart/2005/8/layout/vList2"/>
    <dgm:cxn modelId="{7375B7C8-D17F-4C4E-BFDA-3209BC51E48D}" type="presParOf" srcId="{E359A993-1F8C-4F62-9330-4FB7F7C4F803}" destId="{120330C3-5245-420B-854D-158844837A2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dgm:t>
        <a:bodyPr/>
        <a:lstStyle/>
        <a:p>
          <a:pPr rtl="1"/>
          <a:r>
            <a:rPr lang="fa-IR" sz="2400" b="1" dirty="0">
              <a:solidFill>
                <a:schemeClr val="bg1"/>
              </a:solidFill>
              <a:cs typeface="B Badr" panose="00000400000000000000" pitchFamily="2" charset="-78"/>
            </a:rPr>
            <a:t>عکس هوایی پروژه سرمایه گذاری رودکی</a:t>
          </a:r>
          <a:endParaRPr lang="en-US" sz="24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DCF3A1DE-BC24-4CA8-9C77-C09DAE13B7C1}" type="doc">
      <dgm:prSet loTypeId="urn:microsoft.com/office/officeart/2005/8/layout/vList2" loCatId="list" qsTypeId="urn:microsoft.com/office/officeart/2005/8/quickstyle/simple5" qsCatId="simple" csTypeId="urn:microsoft.com/office/officeart/2005/8/colors/colorful3" csCatId="colorful" phldr="1"/>
      <dgm:spPr/>
      <dgm:t>
        <a:bodyPr/>
        <a:lstStyle/>
        <a:p>
          <a:endParaRPr lang="en-US"/>
        </a:p>
      </dgm:t>
    </dgm:pt>
    <dgm:pt modelId="{7447B822-1C59-4A13-A04A-5C02F7ADCAF7}">
      <dgm:prSet custT="1"/>
      <dgm:spPr/>
      <dgm:t>
        <a:bodyPr/>
        <a:lstStyle/>
        <a:p>
          <a:pPr algn="ctr" rtl="1"/>
          <a:r>
            <a:rPr lang="fa-IR" sz="2400" dirty="0">
              <a:solidFill>
                <a:schemeClr val="bg1"/>
              </a:solidFill>
              <a:cs typeface="B Titr" panose="00000700000000000000" pitchFamily="2" charset="-78"/>
            </a:rPr>
            <a:t>8- پروژه سرمایه گذاری سیدین</a:t>
          </a:r>
        </a:p>
        <a:p>
          <a:pPr algn="ctr" rtl="1"/>
          <a:endParaRPr lang="en-US" sz="2400" dirty="0">
            <a:solidFill>
              <a:schemeClr val="bg1"/>
            </a:solidFill>
            <a:cs typeface="B Titr" panose="00000700000000000000" pitchFamily="2" charset="-78"/>
          </a:endParaRPr>
        </a:p>
      </dgm:t>
    </dgm:pt>
    <dgm:pt modelId="{8545CDDC-E18B-4BAB-84DF-89801180EE1D}" type="parTrans" cxnId="{B7CD32D7-E23B-49D2-9F41-AF18B47B8750}">
      <dgm:prSet/>
      <dgm:spPr/>
      <dgm:t>
        <a:bodyPr/>
        <a:lstStyle/>
        <a:p>
          <a:endParaRPr lang="en-US"/>
        </a:p>
      </dgm:t>
    </dgm:pt>
    <dgm:pt modelId="{AC1881E0-4E51-4F07-80CA-2965FB5FE710}" type="sibTrans" cxnId="{B7CD32D7-E23B-49D2-9F41-AF18B47B8750}">
      <dgm:prSet/>
      <dgm:spPr/>
      <dgm:t>
        <a:bodyPr/>
        <a:lstStyle/>
        <a:p>
          <a:endParaRPr lang="en-US"/>
        </a:p>
      </dgm:t>
    </dgm:pt>
    <dgm:pt modelId="{063D37D9-0874-4D42-B18F-BE573F42F0CE}" type="pres">
      <dgm:prSet presAssocID="{DCF3A1DE-BC24-4CA8-9C77-C09DAE13B7C1}" presName="linear" presStyleCnt="0">
        <dgm:presLayoutVars>
          <dgm:animLvl val="lvl"/>
          <dgm:resizeHandles val="exact"/>
        </dgm:presLayoutVars>
      </dgm:prSet>
      <dgm:spPr/>
    </dgm:pt>
    <dgm:pt modelId="{F319B14D-B56B-4CCF-B2F0-156EEE621431}" type="pres">
      <dgm:prSet presAssocID="{7447B822-1C59-4A13-A04A-5C02F7ADCAF7}" presName="parentText" presStyleLbl="node1" presStyleIdx="0" presStyleCnt="1" custScaleY="81499" custLinFactNeighborY="-9969">
        <dgm:presLayoutVars>
          <dgm:chMax val="0"/>
          <dgm:bulletEnabled val="1"/>
        </dgm:presLayoutVars>
      </dgm:prSet>
      <dgm:spPr/>
    </dgm:pt>
  </dgm:ptLst>
  <dgm:cxnLst>
    <dgm:cxn modelId="{4F1F515C-BA3F-4718-A47F-C11DB89F1701}" type="presOf" srcId="{DCF3A1DE-BC24-4CA8-9C77-C09DAE13B7C1}" destId="{063D37D9-0874-4D42-B18F-BE573F42F0CE}" srcOrd="0" destOrd="0" presId="urn:microsoft.com/office/officeart/2005/8/layout/vList2"/>
    <dgm:cxn modelId="{B7CD32D7-E23B-49D2-9F41-AF18B47B8750}" srcId="{DCF3A1DE-BC24-4CA8-9C77-C09DAE13B7C1}" destId="{7447B822-1C59-4A13-A04A-5C02F7ADCAF7}" srcOrd="0" destOrd="0" parTransId="{8545CDDC-E18B-4BAB-84DF-89801180EE1D}" sibTransId="{AC1881E0-4E51-4F07-80CA-2965FB5FE710}"/>
    <dgm:cxn modelId="{165DC5ED-9B61-4129-AE09-E6686AEB2473}" type="presOf" srcId="{7447B822-1C59-4A13-A04A-5C02F7ADCAF7}" destId="{F319B14D-B56B-4CCF-B2F0-156EEE621431}" srcOrd="0" destOrd="0" presId="urn:microsoft.com/office/officeart/2005/8/layout/vList2"/>
    <dgm:cxn modelId="{323AD630-9884-4DBA-BB03-045AFBE69543}" type="presParOf" srcId="{063D37D9-0874-4D42-B18F-BE573F42F0CE}" destId="{F319B14D-B56B-4CCF-B2F0-156EEE62143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C3F68194-B89F-4975-9653-344263221725}"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0CE3EE05-4B4D-441C-8763-DBD161010A01}">
      <dgm:prSet/>
      <dgm:spPr/>
      <dgm:t>
        <a:bodyPr/>
        <a:lstStyle/>
        <a:p>
          <a:pPr algn="ctr" rtl="1"/>
          <a:r>
            <a:rPr lang="fa-IR" b="1" baseline="0" dirty="0">
              <a:cs typeface="B Jadid" panose="00000700000000000000" pitchFamily="2" charset="-78"/>
            </a:rPr>
            <a:t>نقشه </a:t>
          </a:r>
          <a:r>
            <a:rPr lang="en-US" b="1" baseline="0" dirty="0">
              <a:cs typeface="B Jadid" panose="00000700000000000000" pitchFamily="2" charset="-78"/>
            </a:rPr>
            <a:t>UTM</a:t>
          </a:r>
          <a:r>
            <a:rPr lang="fa-IR" b="1" baseline="0" dirty="0">
              <a:cs typeface="B Jadid" panose="00000700000000000000" pitchFamily="2" charset="-78"/>
            </a:rPr>
            <a:t> پروژه سرمایه گذاری سیدین</a:t>
          </a:r>
          <a:endParaRPr lang="en-US" b="1" dirty="0">
            <a:cs typeface="B Jadid" panose="00000700000000000000" pitchFamily="2" charset="-78"/>
          </a:endParaRPr>
        </a:p>
      </dgm:t>
    </dgm:pt>
    <dgm:pt modelId="{C5362DF7-6202-4D2A-8754-CB4DD6EC1E5F}" type="parTrans" cxnId="{76497F35-E406-417A-A2AB-342FB62168ED}">
      <dgm:prSet/>
      <dgm:spPr/>
      <dgm:t>
        <a:bodyPr/>
        <a:lstStyle/>
        <a:p>
          <a:endParaRPr lang="en-US"/>
        </a:p>
      </dgm:t>
    </dgm:pt>
    <dgm:pt modelId="{D83B9993-FC61-444E-A1A0-10F7FE36A5A2}" type="sibTrans" cxnId="{76497F35-E406-417A-A2AB-342FB62168ED}">
      <dgm:prSet/>
      <dgm:spPr/>
      <dgm:t>
        <a:bodyPr/>
        <a:lstStyle/>
        <a:p>
          <a:endParaRPr lang="en-US"/>
        </a:p>
      </dgm:t>
    </dgm:pt>
    <dgm:pt modelId="{B6AFE656-6548-4C3A-A24B-D8FEAF52DD80}" type="pres">
      <dgm:prSet presAssocID="{C3F68194-B89F-4975-9653-344263221725}" presName="linear" presStyleCnt="0">
        <dgm:presLayoutVars>
          <dgm:animLvl val="lvl"/>
          <dgm:resizeHandles val="exact"/>
        </dgm:presLayoutVars>
      </dgm:prSet>
      <dgm:spPr/>
    </dgm:pt>
    <dgm:pt modelId="{8EADA88B-748F-4458-8150-213FA6763B60}" type="pres">
      <dgm:prSet presAssocID="{0CE3EE05-4B4D-441C-8763-DBD161010A01}" presName="parentText" presStyleLbl="node1" presStyleIdx="0" presStyleCnt="1" custLinFactNeighborX="1739" custLinFactNeighborY="-1001">
        <dgm:presLayoutVars>
          <dgm:chMax val="0"/>
          <dgm:bulletEnabled val="1"/>
        </dgm:presLayoutVars>
      </dgm:prSet>
      <dgm:spPr/>
    </dgm:pt>
  </dgm:ptLst>
  <dgm:cxnLst>
    <dgm:cxn modelId="{76497F35-E406-417A-A2AB-342FB62168ED}" srcId="{C3F68194-B89F-4975-9653-344263221725}" destId="{0CE3EE05-4B4D-441C-8763-DBD161010A01}" srcOrd="0" destOrd="0" parTransId="{C5362DF7-6202-4D2A-8754-CB4DD6EC1E5F}" sibTransId="{D83B9993-FC61-444E-A1A0-10F7FE36A5A2}"/>
    <dgm:cxn modelId="{E520DF9A-8126-47AB-8070-65DF83451876}" type="presOf" srcId="{0CE3EE05-4B4D-441C-8763-DBD161010A01}" destId="{8EADA88B-748F-4458-8150-213FA6763B60}" srcOrd="0" destOrd="0" presId="urn:microsoft.com/office/officeart/2005/8/layout/vList2"/>
    <dgm:cxn modelId="{968448D5-45F3-4272-9AF9-AAF6AB43FB0B}" type="presOf" srcId="{C3F68194-B89F-4975-9653-344263221725}" destId="{B6AFE656-6548-4C3A-A24B-D8FEAF52DD80}" srcOrd="0" destOrd="0" presId="urn:microsoft.com/office/officeart/2005/8/layout/vList2"/>
    <dgm:cxn modelId="{96D3B926-82B7-4387-8CA9-D98E2F030036}" type="presParOf" srcId="{B6AFE656-6548-4C3A-A24B-D8FEAF52DD80}" destId="{8EADA88B-748F-4458-8150-213FA6763B60}"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47A2F716-163B-4226-95E4-72B46DD9EFBC}" type="doc">
      <dgm:prSet loTypeId="urn:microsoft.com/office/officeart/2005/8/layout/vList2" loCatId="list" qsTypeId="urn:microsoft.com/office/officeart/2005/8/quickstyle/3d1" qsCatId="3D" csTypeId="urn:microsoft.com/office/officeart/2005/8/colors/colorful3" csCatId="colorful" phldr="1"/>
      <dgm:spPr/>
      <dgm:t>
        <a:bodyPr/>
        <a:lstStyle/>
        <a:p>
          <a:endParaRPr lang="en-US"/>
        </a:p>
      </dgm:t>
    </dgm:pt>
    <dgm:pt modelId="{F4CC887A-BDC8-48F5-898B-E4401BC679F3}">
      <dgm:prSet custT="1"/>
      <dgm:spPr>
        <a:solidFill>
          <a:srgbClr val="00B050"/>
        </a:solidFill>
      </dgm:spPr>
      <dgm:t>
        <a:bodyPr/>
        <a:lstStyle/>
        <a:p>
          <a:pPr rtl="1"/>
          <a:r>
            <a:rPr lang="fa-IR" sz="1800" b="1" dirty="0">
              <a:solidFill>
                <a:schemeClr val="bg1"/>
              </a:solidFill>
              <a:cs typeface="B Badr" panose="00000400000000000000" pitchFamily="2" charset="-78"/>
            </a:rPr>
            <a:t>ضوابط تعیین شده از سوی معاونت شهرسازی</a:t>
          </a:r>
          <a:endParaRPr lang="en-US" sz="1800" dirty="0">
            <a:solidFill>
              <a:schemeClr val="bg1"/>
            </a:solidFill>
            <a:cs typeface="B Badr" panose="00000400000000000000" pitchFamily="2" charset="-78"/>
          </a:endParaRPr>
        </a:p>
      </dgm:t>
    </dgm:pt>
    <dgm:pt modelId="{31FEF58C-86A6-48DE-A420-68CC8EDD29C4}" type="parTrans" cxnId="{66096B29-2D3D-4C73-BF10-0C3CCED47178}">
      <dgm:prSet/>
      <dgm:spPr/>
      <dgm:t>
        <a:bodyPr/>
        <a:lstStyle/>
        <a:p>
          <a:endParaRPr lang="en-US"/>
        </a:p>
      </dgm:t>
    </dgm:pt>
    <dgm:pt modelId="{9DF1872C-E3A1-47FC-ADDB-DCE947849E36}" type="sibTrans" cxnId="{66096B29-2D3D-4C73-BF10-0C3CCED47178}">
      <dgm:prSet/>
      <dgm:spPr/>
      <dgm:t>
        <a:bodyPr/>
        <a:lstStyle/>
        <a:p>
          <a:endParaRPr lang="en-US"/>
        </a:p>
      </dgm:t>
    </dgm:pt>
    <dgm:pt modelId="{38687BEB-F438-418E-8DDF-624F66C7D125}" type="pres">
      <dgm:prSet presAssocID="{47A2F716-163B-4226-95E4-72B46DD9EFBC}" presName="linear" presStyleCnt="0">
        <dgm:presLayoutVars>
          <dgm:animLvl val="lvl"/>
          <dgm:resizeHandles val="exact"/>
        </dgm:presLayoutVars>
      </dgm:prSet>
      <dgm:spPr/>
    </dgm:pt>
    <dgm:pt modelId="{121C61FF-DE1B-4DCF-832D-7894A2584426}" type="pres">
      <dgm:prSet presAssocID="{F4CC887A-BDC8-48F5-898B-E4401BC679F3}" presName="parentText" presStyleLbl="node1" presStyleIdx="0" presStyleCnt="1" custLinFactNeighborY="-28800">
        <dgm:presLayoutVars>
          <dgm:chMax val="0"/>
          <dgm:bulletEnabled val="1"/>
        </dgm:presLayoutVars>
      </dgm:prSet>
      <dgm:spPr/>
    </dgm:pt>
  </dgm:ptLst>
  <dgm:cxnLst>
    <dgm:cxn modelId="{66096B29-2D3D-4C73-BF10-0C3CCED47178}" srcId="{47A2F716-163B-4226-95E4-72B46DD9EFBC}" destId="{F4CC887A-BDC8-48F5-898B-E4401BC679F3}" srcOrd="0" destOrd="0" parTransId="{31FEF58C-86A6-48DE-A420-68CC8EDD29C4}" sibTransId="{9DF1872C-E3A1-47FC-ADDB-DCE947849E36}"/>
    <dgm:cxn modelId="{9D373F38-DD38-4EB2-AEC0-F4387AB2E3D0}" type="presOf" srcId="{47A2F716-163B-4226-95E4-72B46DD9EFBC}" destId="{38687BEB-F438-418E-8DDF-624F66C7D125}" srcOrd="0" destOrd="0" presId="urn:microsoft.com/office/officeart/2005/8/layout/vList2"/>
    <dgm:cxn modelId="{AB6B216B-DB9A-41E6-B6DD-113431D66A5E}" type="presOf" srcId="{F4CC887A-BDC8-48F5-898B-E4401BC679F3}" destId="{121C61FF-DE1B-4DCF-832D-7894A2584426}" srcOrd="0" destOrd="0" presId="urn:microsoft.com/office/officeart/2005/8/layout/vList2"/>
    <dgm:cxn modelId="{6D90EE44-A3B6-4505-8F26-F1F790F1B7A9}" type="presParOf" srcId="{38687BEB-F438-418E-8DDF-624F66C7D125}" destId="{121C61FF-DE1B-4DCF-832D-7894A2584426}"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F9907DEE-16FD-4B1E-B45C-A9C984D563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DE5647-70BA-4E5A-A03B-DE4566D4107A}">
      <dgm:prSet custT="1"/>
      <dgm:spPr/>
      <dgm:t>
        <a:bodyPr/>
        <a:lstStyle/>
        <a:p>
          <a:pPr algn="ctr"/>
          <a:r>
            <a:rPr lang="fa-IR" sz="2800" dirty="0">
              <a:solidFill>
                <a:schemeClr val="tx1"/>
              </a:solidFill>
              <a:cs typeface="B Badr" panose="00000400000000000000" pitchFamily="2" charset="-78"/>
            </a:rPr>
            <a:t>تصاویر مربوط به پروژه سرمایه گذاری سیدین</a:t>
          </a:r>
          <a:endParaRPr lang="en-US" sz="2800" dirty="0">
            <a:solidFill>
              <a:schemeClr val="tx1"/>
            </a:solidFill>
            <a:cs typeface="B Badr" panose="00000400000000000000" pitchFamily="2" charset="-78"/>
          </a:endParaRPr>
        </a:p>
      </dgm:t>
    </dgm:pt>
    <dgm:pt modelId="{D3FB8002-F46D-479D-A754-1544E6FB7772}" type="parTrans" cxnId="{E43911F3-E2D4-4653-9069-4013BF2B3D7C}">
      <dgm:prSet/>
      <dgm:spPr/>
      <dgm:t>
        <a:bodyPr/>
        <a:lstStyle/>
        <a:p>
          <a:endParaRPr lang="en-US"/>
        </a:p>
      </dgm:t>
    </dgm:pt>
    <dgm:pt modelId="{5693CD6E-4E49-4683-97B6-033C546A5350}" type="sibTrans" cxnId="{E43911F3-E2D4-4653-9069-4013BF2B3D7C}">
      <dgm:prSet/>
      <dgm:spPr/>
      <dgm:t>
        <a:bodyPr/>
        <a:lstStyle/>
        <a:p>
          <a:endParaRPr lang="en-US"/>
        </a:p>
      </dgm:t>
    </dgm:pt>
    <dgm:pt modelId="{928FE93F-01DA-41E4-9A05-A2045C2A104A}" type="pres">
      <dgm:prSet presAssocID="{F9907DEE-16FD-4B1E-B45C-A9C984D563F5}" presName="linear" presStyleCnt="0">
        <dgm:presLayoutVars>
          <dgm:animLvl val="lvl"/>
          <dgm:resizeHandles val="exact"/>
        </dgm:presLayoutVars>
      </dgm:prSet>
      <dgm:spPr/>
    </dgm:pt>
    <dgm:pt modelId="{C0EE6D6D-8417-4568-8BBF-374AD7CB3445}" type="pres">
      <dgm:prSet presAssocID="{71DE5647-70BA-4E5A-A03B-DE4566D4107A}" presName="parentText" presStyleLbl="node1" presStyleIdx="0" presStyleCnt="1">
        <dgm:presLayoutVars>
          <dgm:chMax val="0"/>
          <dgm:bulletEnabled val="1"/>
        </dgm:presLayoutVars>
      </dgm:prSet>
      <dgm:spPr/>
    </dgm:pt>
  </dgm:ptLst>
  <dgm:cxnLst>
    <dgm:cxn modelId="{7AA73EA7-5C0D-45D9-83D3-0A286CC76953}" type="presOf" srcId="{F9907DEE-16FD-4B1E-B45C-A9C984D563F5}" destId="{928FE93F-01DA-41E4-9A05-A2045C2A104A}" srcOrd="0" destOrd="0" presId="urn:microsoft.com/office/officeart/2005/8/layout/vList2"/>
    <dgm:cxn modelId="{D1EB53C8-570C-4111-8546-5F81249103F9}" type="presOf" srcId="{71DE5647-70BA-4E5A-A03B-DE4566D4107A}" destId="{C0EE6D6D-8417-4568-8BBF-374AD7CB3445}" srcOrd="0" destOrd="0" presId="urn:microsoft.com/office/officeart/2005/8/layout/vList2"/>
    <dgm:cxn modelId="{E43911F3-E2D4-4653-9069-4013BF2B3D7C}" srcId="{F9907DEE-16FD-4B1E-B45C-A9C984D563F5}" destId="{71DE5647-70BA-4E5A-A03B-DE4566D4107A}" srcOrd="0" destOrd="0" parTransId="{D3FB8002-F46D-479D-A754-1544E6FB7772}" sibTransId="{5693CD6E-4E49-4683-97B6-033C546A5350}"/>
    <dgm:cxn modelId="{8BBC0B6F-F12B-4824-8B58-EECA46BBDA60}" type="presParOf" srcId="{928FE93F-01DA-41E4-9A05-A2045C2A104A}" destId="{C0EE6D6D-8417-4568-8BBF-374AD7CB3445}"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BFE34B-E018-4B4C-8C4E-623AB3F9202D}">
      <dsp:nvSpPr>
        <dsp:cNvPr id="0" name=""/>
        <dsp:cNvSpPr/>
      </dsp:nvSpPr>
      <dsp:spPr>
        <a:xfrm>
          <a:off x="0" y="0"/>
          <a:ext cx="2777197" cy="468000"/>
        </a:xfrm>
        <a:prstGeom prst="roundRect">
          <a:avLst/>
        </a:prstGeom>
        <a:solidFill>
          <a:srgbClr val="00206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a-IR" sz="1600" kern="1200" dirty="0">
              <a:solidFill>
                <a:schemeClr val="tx1"/>
              </a:solidFill>
              <a:cs typeface="B Sina" panose="00000700000000000000" pitchFamily="2" charset="-78"/>
            </a:rPr>
            <a:t>بسم الله الرحمن الرحیم</a:t>
          </a:r>
          <a:endParaRPr lang="en-US" sz="1600" kern="1200" dirty="0">
            <a:solidFill>
              <a:schemeClr val="tx1"/>
            </a:solidFill>
            <a:cs typeface="B Sina" panose="00000700000000000000" pitchFamily="2" charset="-78"/>
          </a:endParaRPr>
        </a:p>
      </dsp:txBody>
      <dsp:txXfrm>
        <a:off x="22846" y="22846"/>
        <a:ext cx="2731505" cy="422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4CDB4-1BD5-45BF-A633-CD15481FAA5F}">
      <dsp:nvSpPr>
        <dsp:cNvPr id="0" name=""/>
        <dsp:cNvSpPr/>
      </dsp:nvSpPr>
      <dsp:spPr>
        <a:xfrm>
          <a:off x="0" y="468"/>
          <a:ext cx="4133557" cy="773708"/>
        </a:xfrm>
        <a:prstGeom prst="roundRect">
          <a:avLst/>
        </a:prstGeom>
        <a:gradFill rotWithShape="0">
          <a:gsLst>
            <a:gs pos="0">
              <a:schemeClr val="dk2">
                <a:hueOff val="0"/>
                <a:satOff val="0"/>
                <a:lumOff val="0"/>
                <a:alphaOff val="0"/>
                <a:tint val="94000"/>
                <a:satMod val="105000"/>
                <a:lumMod val="102000"/>
              </a:schemeClr>
            </a:gs>
            <a:gs pos="100000">
              <a:schemeClr val="dk2">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ts val="50"/>
            </a:spcAft>
            <a:buNone/>
          </a:pPr>
          <a:r>
            <a:rPr lang="fa-IR" sz="2400" b="1" kern="1200" baseline="0" dirty="0">
              <a:cs typeface="B Badr" panose="00000400000000000000" pitchFamily="2" charset="-78"/>
            </a:rPr>
            <a:t>معرفی فرصت های سرمایه گذاری</a:t>
          </a:r>
        </a:p>
        <a:p>
          <a:pPr marL="0" lvl="0" indent="0" algn="ctr" defTabSz="1066800">
            <a:lnSpc>
              <a:spcPct val="100000"/>
            </a:lnSpc>
            <a:spcBef>
              <a:spcPct val="0"/>
            </a:spcBef>
            <a:spcAft>
              <a:spcPts val="50"/>
            </a:spcAft>
            <a:buNone/>
          </a:pPr>
          <a:r>
            <a:rPr lang="fa-IR" sz="1600" b="1" kern="1200" baseline="0" dirty="0">
              <a:cs typeface="B Badr" panose="00000400000000000000" pitchFamily="2" charset="-78"/>
            </a:rPr>
            <a:t>پاییز 1402 </a:t>
          </a:r>
          <a:endParaRPr lang="en-US" sz="1600" kern="1200" dirty="0">
            <a:cs typeface="B Badr" panose="00000400000000000000" pitchFamily="2" charset="-78"/>
          </a:endParaRPr>
        </a:p>
      </dsp:txBody>
      <dsp:txXfrm>
        <a:off x="37769" y="38237"/>
        <a:ext cx="4058019" cy="6981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B747A-1143-499B-9E01-1C092073FBBC}">
      <dsp:nvSpPr>
        <dsp:cNvPr id="0" name=""/>
        <dsp:cNvSpPr/>
      </dsp:nvSpPr>
      <dsp:spPr>
        <a:xfrm rot="10800000">
          <a:off x="1228900" y="2110"/>
          <a:ext cx="4378145" cy="504537"/>
        </a:xfrm>
        <a:prstGeom prst="homePlat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137160" rIns="256032" bIns="137160" numCol="1" spcCol="1270" anchor="ctr" anchorCtr="0">
          <a:noAutofit/>
        </a:bodyPr>
        <a:lstStyle/>
        <a:p>
          <a:pPr marL="0" lvl="0" indent="0" algn="ctr" defTabSz="1600200">
            <a:lnSpc>
              <a:spcPct val="90000"/>
            </a:lnSpc>
            <a:spcBef>
              <a:spcPct val="0"/>
            </a:spcBef>
            <a:spcAft>
              <a:spcPct val="35000"/>
            </a:spcAft>
            <a:buNone/>
          </a:pPr>
          <a:r>
            <a:rPr lang="fa-IR" sz="3600" b="1" u="sng" kern="1200" dirty="0">
              <a:solidFill>
                <a:schemeClr val="tx1"/>
              </a:solidFill>
              <a:cs typeface="B Mitra" panose="00000400000000000000" pitchFamily="2" charset="-78"/>
            </a:rPr>
            <a:t>پروژه ها:</a:t>
          </a:r>
          <a:endParaRPr lang="en-US" sz="3600" b="1" u="sng" kern="1200" dirty="0">
            <a:solidFill>
              <a:schemeClr val="tx1"/>
            </a:solidFill>
            <a:cs typeface="B Mitra" panose="00000400000000000000" pitchFamily="2" charset="-78"/>
          </a:endParaRPr>
        </a:p>
      </dsp:txBody>
      <dsp:txXfrm rot="10800000">
        <a:off x="1355034" y="2110"/>
        <a:ext cx="4252011" cy="504537"/>
      </dsp:txXfrm>
    </dsp:sp>
    <dsp:sp modelId="{EFE6F717-D6D1-4DC9-B132-18AC418ED5EB}">
      <dsp:nvSpPr>
        <dsp:cNvPr id="0" name=""/>
        <dsp:cNvSpPr/>
      </dsp:nvSpPr>
      <dsp:spPr>
        <a:xfrm>
          <a:off x="976631" y="2110"/>
          <a:ext cx="504537" cy="504537"/>
        </a:xfrm>
        <a:prstGeom prst="ellipse">
          <a:avLst/>
        </a:prstGeom>
        <a:blipFill>
          <a:blip xmlns:r="http://schemas.openxmlformats.org/officeDocument/2006/relationships" r:embed="rId1"/>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C8A0E0-6E5E-45F6-A712-1EFD76649705}">
      <dsp:nvSpPr>
        <dsp:cNvPr id="0" name=""/>
        <dsp:cNvSpPr/>
      </dsp:nvSpPr>
      <dsp:spPr>
        <a:xfrm rot="10800000">
          <a:off x="1228900" y="657255"/>
          <a:ext cx="4378145" cy="504537"/>
        </a:xfrm>
        <a:prstGeom prst="homePlat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none"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1- زمین 3هکتاری انتهای ایرانمهر</a:t>
          </a:r>
          <a:endParaRPr lang="en-US" sz="2400" b="1" u="none" kern="1200" dirty="0">
            <a:solidFill>
              <a:schemeClr val="bg1"/>
            </a:solidFill>
            <a:cs typeface="B Mitra" panose="00000400000000000000" pitchFamily="2" charset="-78"/>
          </a:endParaRPr>
        </a:p>
      </dsp:txBody>
      <dsp:txXfrm rot="10800000">
        <a:off x="1355034" y="657255"/>
        <a:ext cx="4252011" cy="504537"/>
      </dsp:txXfrm>
    </dsp:sp>
    <dsp:sp modelId="{2170E82D-3002-4DE4-944F-BD91E05B824C}">
      <dsp:nvSpPr>
        <dsp:cNvPr id="0" name=""/>
        <dsp:cNvSpPr/>
      </dsp:nvSpPr>
      <dsp:spPr>
        <a:xfrm>
          <a:off x="976631" y="657255"/>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4BCC26-0E72-4E2F-8D16-EF4C30AFE9C6}">
      <dsp:nvSpPr>
        <dsp:cNvPr id="0" name=""/>
        <dsp:cNvSpPr/>
      </dsp:nvSpPr>
      <dsp:spPr>
        <a:xfrm rot="10800000">
          <a:off x="1228900" y="1312400"/>
          <a:ext cx="4378145" cy="50453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2- طبقه فوقانی پارکینگ عدالت 17</a:t>
          </a:r>
          <a:endParaRPr lang="en-US" sz="2400" b="1" u="sng" kern="1200" dirty="0">
            <a:solidFill>
              <a:schemeClr val="bg1"/>
            </a:solidFill>
            <a:cs typeface="B Mitra" panose="00000400000000000000" pitchFamily="2" charset="-78"/>
          </a:endParaRPr>
        </a:p>
      </dsp:txBody>
      <dsp:txXfrm rot="10800000">
        <a:off x="1355034" y="1312400"/>
        <a:ext cx="4252011" cy="504537"/>
      </dsp:txXfrm>
    </dsp:sp>
    <dsp:sp modelId="{4EF661CC-1AF7-417A-9B76-ADAACB88F225}">
      <dsp:nvSpPr>
        <dsp:cNvPr id="0" name=""/>
        <dsp:cNvSpPr/>
      </dsp:nvSpPr>
      <dsp:spPr>
        <a:xfrm>
          <a:off x="976631" y="1312400"/>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F6998F-A538-4A46-A94B-3401130A468B}">
      <dsp:nvSpPr>
        <dsp:cNvPr id="0" name=""/>
        <dsp:cNvSpPr/>
      </dsp:nvSpPr>
      <dsp:spPr>
        <a:xfrm rot="10800000">
          <a:off x="1228900" y="1967545"/>
          <a:ext cx="4378145" cy="504537"/>
        </a:xfrm>
        <a:prstGeom prst="homePlat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3-طبقه همکف پارکینگ عدالت 17</a:t>
          </a:r>
          <a:endParaRPr lang="en-US" sz="2400" b="1" u="sng" kern="1200" dirty="0">
            <a:solidFill>
              <a:schemeClr val="bg1"/>
            </a:solidFill>
            <a:cs typeface="B Mitra" panose="00000400000000000000" pitchFamily="2" charset="-78"/>
          </a:endParaRPr>
        </a:p>
      </dsp:txBody>
      <dsp:txXfrm rot="10800000">
        <a:off x="1355034" y="1967545"/>
        <a:ext cx="4252011" cy="504537"/>
      </dsp:txXfrm>
    </dsp:sp>
    <dsp:sp modelId="{E24D67F7-64E5-4B75-8F00-DEC2B4875345}">
      <dsp:nvSpPr>
        <dsp:cNvPr id="0" name=""/>
        <dsp:cNvSpPr/>
      </dsp:nvSpPr>
      <dsp:spPr>
        <a:xfrm>
          <a:off x="976631" y="1967545"/>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8C3E40-B368-4CBD-80E0-96EA446B2662}">
      <dsp:nvSpPr>
        <dsp:cNvPr id="0" name=""/>
        <dsp:cNvSpPr/>
      </dsp:nvSpPr>
      <dsp:spPr>
        <a:xfrm rot="10800000">
          <a:off x="1228900" y="2622690"/>
          <a:ext cx="4378145" cy="504537"/>
        </a:xfrm>
        <a:prstGeom prst="homePlat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4-تابلوهای تبلیغاتی پهن پیکر</a:t>
          </a:r>
          <a:endParaRPr lang="en-US" sz="2400" b="1" u="sng" kern="1200" dirty="0">
            <a:solidFill>
              <a:schemeClr val="bg1"/>
            </a:solidFill>
            <a:cs typeface="B Mitra" panose="00000400000000000000" pitchFamily="2" charset="-78"/>
          </a:endParaRPr>
        </a:p>
      </dsp:txBody>
      <dsp:txXfrm rot="10800000">
        <a:off x="1355034" y="2622690"/>
        <a:ext cx="4252011" cy="504537"/>
      </dsp:txXfrm>
    </dsp:sp>
    <dsp:sp modelId="{68C1A0E4-DA44-4947-B9EE-8445EBA2AAFB}">
      <dsp:nvSpPr>
        <dsp:cNvPr id="0" name=""/>
        <dsp:cNvSpPr/>
      </dsp:nvSpPr>
      <dsp:spPr>
        <a:xfrm>
          <a:off x="976631" y="2622690"/>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361774-05E7-40DE-8881-D0F20EDC7E8C}">
      <dsp:nvSpPr>
        <dsp:cNvPr id="0" name=""/>
        <dsp:cNvSpPr/>
      </dsp:nvSpPr>
      <dsp:spPr>
        <a:xfrm rot="10800000">
          <a:off x="1228900" y="3277835"/>
          <a:ext cx="4378145" cy="504537"/>
        </a:xfrm>
        <a:prstGeom prst="homePlat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5-هتل واقع در سایت شهربازی</a:t>
          </a:r>
          <a:endParaRPr lang="en-US" sz="2400" b="1" u="sng" kern="1200" dirty="0">
            <a:solidFill>
              <a:schemeClr val="bg1"/>
            </a:solidFill>
            <a:cs typeface="B Mitra" panose="00000400000000000000" pitchFamily="2" charset="-78"/>
          </a:endParaRPr>
        </a:p>
      </dsp:txBody>
      <dsp:txXfrm rot="10800000">
        <a:off x="1355034" y="3277835"/>
        <a:ext cx="4252011" cy="504537"/>
      </dsp:txXfrm>
    </dsp:sp>
    <dsp:sp modelId="{8F8D739C-8062-4CD9-95A5-F66104B11F0F}">
      <dsp:nvSpPr>
        <dsp:cNvPr id="0" name=""/>
        <dsp:cNvSpPr/>
      </dsp:nvSpPr>
      <dsp:spPr>
        <a:xfrm>
          <a:off x="976631" y="3277835"/>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63A7F4-D3B8-4412-B810-DE6BAF82F34D}">
      <dsp:nvSpPr>
        <dsp:cNvPr id="0" name=""/>
        <dsp:cNvSpPr/>
      </dsp:nvSpPr>
      <dsp:spPr>
        <a:xfrm rot="10800000">
          <a:off x="1228900" y="3932980"/>
          <a:ext cx="4378145" cy="504537"/>
        </a:xfrm>
        <a:prstGeom prst="homePlat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6-هتل ناهارخوران</a:t>
          </a:r>
          <a:endParaRPr lang="en-US" sz="2400" b="1" u="sng" kern="1200" dirty="0">
            <a:solidFill>
              <a:schemeClr val="bg1"/>
            </a:solidFill>
            <a:cs typeface="B Mitra" panose="00000400000000000000" pitchFamily="2" charset="-78"/>
          </a:endParaRPr>
        </a:p>
      </dsp:txBody>
      <dsp:txXfrm rot="10800000">
        <a:off x="1355034" y="3932980"/>
        <a:ext cx="4252011" cy="504537"/>
      </dsp:txXfrm>
    </dsp:sp>
    <dsp:sp modelId="{FDE74496-F5EF-4C52-8338-D36F49BBF53D}">
      <dsp:nvSpPr>
        <dsp:cNvPr id="0" name=""/>
        <dsp:cNvSpPr/>
      </dsp:nvSpPr>
      <dsp:spPr>
        <a:xfrm>
          <a:off x="976631" y="3932980"/>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14A740-B234-4DD4-B7E8-F583586D9059}">
      <dsp:nvSpPr>
        <dsp:cNvPr id="0" name=""/>
        <dsp:cNvSpPr/>
      </dsp:nvSpPr>
      <dsp:spPr>
        <a:xfrm rot="10800000">
          <a:off x="1228900" y="4588125"/>
          <a:ext cx="4378145" cy="50453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7-پروژه سرمایه گذاری رودکی</a:t>
          </a:r>
          <a:endParaRPr lang="en-US" sz="2400" b="1" u="sng" kern="1200" dirty="0">
            <a:solidFill>
              <a:schemeClr val="bg1"/>
            </a:solidFill>
            <a:cs typeface="B Mitra" panose="00000400000000000000" pitchFamily="2" charset="-78"/>
          </a:endParaRPr>
        </a:p>
      </dsp:txBody>
      <dsp:txXfrm rot="10800000">
        <a:off x="1355034" y="4588125"/>
        <a:ext cx="4252011" cy="504537"/>
      </dsp:txXfrm>
    </dsp:sp>
    <dsp:sp modelId="{B246D0C8-F4B6-420F-8EF3-3356C2441B98}">
      <dsp:nvSpPr>
        <dsp:cNvPr id="0" name=""/>
        <dsp:cNvSpPr/>
      </dsp:nvSpPr>
      <dsp:spPr>
        <a:xfrm>
          <a:off x="976631" y="4588125"/>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A4595E-7720-4BFB-98BE-DDFF236DAA5E}">
      <dsp:nvSpPr>
        <dsp:cNvPr id="0" name=""/>
        <dsp:cNvSpPr/>
      </dsp:nvSpPr>
      <dsp:spPr>
        <a:xfrm rot="10800000">
          <a:off x="1228900" y="5243270"/>
          <a:ext cx="4378145" cy="504537"/>
        </a:xfrm>
        <a:prstGeom prst="homePlat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487" tIns="91440" rIns="170688" bIns="91440" numCol="1" spcCol="1270" anchor="ctr" anchorCtr="0">
          <a:noAutofit/>
        </a:bodyPr>
        <a:lstStyle/>
        <a:p>
          <a:pPr marL="0" lvl="0" indent="0" algn="ctr" defTabSz="1066800">
            <a:lnSpc>
              <a:spcPct val="90000"/>
            </a:lnSpc>
            <a:spcBef>
              <a:spcPct val="0"/>
            </a:spcBef>
            <a:spcAft>
              <a:spcPct val="35000"/>
            </a:spcAft>
            <a:buNone/>
          </a:pPr>
          <a:r>
            <a:rPr lang="fa-IR" sz="2400" b="1" u="sng" kern="1200" dirty="0">
              <a:solidFill>
                <a:schemeClr val="bg1"/>
              </a:solidFill>
              <a:cs typeface="B Mitra" panose="00000400000000000000" pitchFamily="2" charset="-78"/>
              <a:hlinkClick xmlns:r="http://schemas.openxmlformats.org/officeDocument/2006/relationships" r:id="" action="ppaction://hlinksldjump">
                <a:extLst>
                  <a:ext uri="{A12FA001-AC4F-418D-AE19-62706E023703}">
                    <ahyp:hlinkClr xmlns:ahyp="http://schemas.microsoft.com/office/drawing/2018/hyperlinkcolor" val="tx"/>
                  </a:ext>
                </a:extLst>
              </a:hlinkClick>
            </a:rPr>
            <a:t>8-پروژه سرمایه گذاری سیدین</a:t>
          </a:r>
          <a:endParaRPr lang="en-US" sz="2400" b="1" u="sng" kern="1200" dirty="0">
            <a:solidFill>
              <a:schemeClr val="bg1"/>
            </a:solidFill>
            <a:cs typeface="B Mitra" panose="00000400000000000000" pitchFamily="2" charset="-78"/>
          </a:endParaRPr>
        </a:p>
      </dsp:txBody>
      <dsp:txXfrm rot="10800000">
        <a:off x="1355034" y="5243270"/>
        <a:ext cx="4252011" cy="504537"/>
      </dsp:txXfrm>
    </dsp:sp>
    <dsp:sp modelId="{BF550D96-192D-4F57-9986-38E62652392B}">
      <dsp:nvSpPr>
        <dsp:cNvPr id="0" name=""/>
        <dsp:cNvSpPr/>
      </dsp:nvSpPr>
      <dsp:spPr>
        <a:xfrm>
          <a:off x="976631" y="5243270"/>
          <a:ext cx="504537" cy="50453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BFE34B-E018-4B4C-8C4E-623AB3F9202D}">
      <dsp:nvSpPr>
        <dsp:cNvPr id="0" name=""/>
        <dsp:cNvSpPr/>
      </dsp:nvSpPr>
      <dsp:spPr>
        <a:xfrm>
          <a:off x="0" y="0"/>
          <a:ext cx="2777197" cy="48295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a-IR" sz="1600" kern="1200" dirty="0">
              <a:solidFill>
                <a:schemeClr val="tx1"/>
              </a:solidFill>
              <a:cs typeface="B Titr" panose="00000700000000000000" pitchFamily="2" charset="-78"/>
            </a:rPr>
            <a:t>بسم الله الرحمن الرحیم</a:t>
          </a:r>
          <a:endParaRPr lang="en-US" sz="1600" kern="1200" dirty="0">
            <a:solidFill>
              <a:schemeClr val="tx1"/>
            </a:solidFill>
            <a:cs typeface="B Titr" panose="00000700000000000000" pitchFamily="2" charset="-78"/>
          </a:endParaRPr>
        </a:p>
      </dsp:txBody>
      <dsp:txXfrm>
        <a:off x="23576" y="23576"/>
        <a:ext cx="2730045" cy="4358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4CDB4-1BD5-45BF-A633-CD15481FAA5F}">
      <dsp:nvSpPr>
        <dsp:cNvPr id="0" name=""/>
        <dsp:cNvSpPr/>
      </dsp:nvSpPr>
      <dsp:spPr>
        <a:xfrm>
          <a:off x="0" y="571"/>
          <a:ext cx="3889048" cy="482487"/>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a-IR" sz="2400" b="1" kern="1200" baseline="0" dirty="0">
              <a:solidFill>
                <a:schemeClr val="bg1"/>
              </a:solidFill>
              <a:cs typeface="B Badr" panose="00000400000000000000" pitchFamily="2" charset="-78"/>
            </a:rPr>
            <a:t>معرفی فرصت های سرمایه گذاری</a:t>
          </a:r>
          <a:endParaRPr lang="en-US" sz="2400" kern="1200" dirty="0">
            <a:solidFill>
              <a:schemeClr val="bg1"/>
            </a:solidFill>
            <a:cs typeface="B Badr" panose="00000400000000000000" pitchFamily="2" charset="-78"/>
          </a:endParaRPr>
        </a:p>
      </dsp:txBody>
      <dsp:txXfrm>
        <a:off x="23553" y="24124"/>
        <a:ext cx="3841942" cy="4353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86457-1BBF-46FD-A759-AC4F53236F8A}">
      <dsp:nvSpPr>
        <dsp:cNvPr id="0" name=""/>
        <dsp:cNvSpPr/>
      </dsp:nvSpPr>
      <dsp:spPr>
        <a:xfrm>
          <a:off x="0" y="227453"/>
          <a:ext cx="6949969" cy="954234"/>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w="165100" prst="coolSlant"/>
          <a:bevelB/>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1-نام پروژه: زمین 3هکتاری انتهای ایرانمهر</a:t>
          </a:r>
          <a:br>
            <a:rPr lang="fa-IR" sz="2400" kern="1200" dirty="0">
              <a:solidFill>
                <a:schemeClr val="bg1"/>
              </a:solidFill>
              <a:cs typeface="B Titr" panose="00000700000000000000" pitchFamily="2" charset="-78"/>
            </a:rPr>
          </a:br>
          <a:endParaRPr lang="en-US" sz="2400" kern="1200" dirty="0">
            <a:solidFill>
              <a:schemeClr val="bg1"/>
            </a:solidFill>
            <a:cs typeface="B Titr" panose="00000700000000000000" pitchFamily="2" charset="-78"/>
          </a:endParaRPr>
        </a:p>
      </dsp:txBody>
      <dsp:txXfrm>
        <a:off x="46582" y="274035"/>
        <a:ext cx="6856805" cy="8610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C703C-7943-48F2-B336-1BDD1458001E}">
      <dsp:nvSpPr>
        <dsp:cNvPr id="0" name=""/>
        <dsp:cNvSpPr/>
      </dsp:nvSpPr>
      <dsp:spPr>
        <a:xfrm>
          <a:off x="0" y="215"/>
          <a:ext cx="7075810" cy="83019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fa-IR" sz="3200" kern="1200" baseline="0" dirty="0">
              <a:solidFill>
                <a:schemeClr val="bg1"/>
              </a:solidFill>
              <a:cs typeface="B Lotus" panose="00000400000000000000" pitchFamily="2" charset="-78"/>
            </a:rPr>
            <a:t>نقشه </a:t>
          </a:r>
          <a:r>
            <a:rPr lang="en-US" sz="3200" kern="1200" baseline="0" dirty="0">
              <a:solidFill>
                <a:schemeClr val="bg1"/>
              </a:solidFill>
              <a:cs typeface="B Lotus" panose="00000400000000000000" pitchFamily="2" charset="-78"/>
            </a:rPr>
            <a:t>UTM</a:t>
          </a:r>
          <a:r>
            <a:rPr lang="fa-IR" sz="3200" kern="1200" baseline="0" dirty="0">
              <a:solidFill>
                <a:schemeClr val="bg1"/>
              </a:solidFill>
              <a:cs typeface="B Lotus" panose="00000400000000000000" pitchFamily="2" charset="-78"/>
            </a:rPr>
            <a:t> – پروژه سرمایه گذاری ایرانمهر</a:t>
          </a:r>
          <a:endParaRPr lang="en-US" sz="3200" kern="1200" dirty="0">
            <a:solidFill>
              <a:schemeClr val="bg1"/>
            </a:solidFill>
            <a:cs typeface="B Lotus" panose="00000400000000000000" pitchFamily="2" charset="-78"/>
          </a:endParaRPr>
        </a:p>
      </dsp:txBody>
      <dsp:txXfrm>
        <a:off x="40527" y="40742"/>
        <a:ext cx="6994756" cy="7491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172"/>
          <a:ext cx="6711462" cy="496678"/>
        </a:xfrm>
        <a:prstGeom prst="roundRect">
          <a:avLst/>
        </a:prstGeom>
        <a:solidFill>
          <a:srgbClr val="92D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r" defTabSz="889000" rtl="1">
            <a:lnSpc>
              <a:spcPct val="90000"/>
            </a:lnSpc>
            <a:spcBef>
              <a:spcPct val="0"/>
            </a:spcBef>
            <a:spcAft>
              <a:spcPct val="35000"/>
            </a:spcAft>
            <a:buNone/>
          </a:pPr>
          <a:r>
            <a:rPr lang="fa-IR" sz="2000" b="1" kern="1200" dirty="0">
              <a:solidFill>
                <a:schemeClr val="bg1"/>
              </a:solidFill>
              <a:cs typeface="B Lotus" panose="00000400000000000000" pitchFamily="2" charset="-78"/>
            </a:rPr>
            <a:t>اعلام ضابطه شهرسازی توسط شهرداری منطقه 2</a:t>
          </a:r>
          <a:endParaRPr lang="en-US" sz="2000" kern="1200" dirty="0">
            <a:solidFill>
              <a:schemeClr val="bg1"/>
            </a:solidFill>
            <a:cs typeface="B Lotus" panose="00000400000000000000" pitchFamily="2" charset="-78"/>
          </a:endParaRPr>
        </a:p>
      </dsp:txBody>
      <dsp:txXfrm>
        <a:off x="24246" y="24418"/>
        <a:ext cx="6662970" cy="4481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68"/>
          <a:ext cx="10515600" cy="862646"/>
        </a:xfrm>
        <a:prstGeom prst="roundRect">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fa-IR" sz="3600" kern="1200" dirty="0">
              <a:solidFill>
                <a:schemeClr val="bg1"/>
              </a:solidFill>
              <a:cs typeface="B Badr" panose="00000400000000000000" pitchFamily="2" charset="-78"/>
            </a:rPr>
            <a:t>تصاویر هوایی مربوط به پروژه سرمایه گذاری ایرانمهر</a:t>
          </a:r>
          <a:endParaRPr lang="en-US" sz="3600" kern="1200" dirty="0">
            <a:solidFill>
              <a:schemeClr val="bg1"/>
            </a:solidFill>
            <a:cs typeface="B Badr" panose="00000400000000000000" pitchFamily="2" charset="-78"/>
          </a:endParaRPr>
        </a:p>
      </dsp:txBody>
      <dsp:txXfrm>
        <a:off x="42111" y="42179"/>
        <a:ext cx="10431378" cy="7784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0"/>
          <a:ext cx="7372643" cy="109654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2- طبقه فوقانی پارکینگ عدالت 17</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3529" y="53529"/>
        <a:ext cx="7265585" cy="9894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9A4EB-C3AA-4F0D-95CB-4D1D62F50ED9}">
      <dsp:nvSpPr>
        <dsp:cNvPr id="0" name=""/>
        <dsp:cNvSpPr/>
      </dsp:nvSpPr>
      <dsp:spPr>
        <a:xfrm>
          <a:off x="0" y="170"/>
          <a:ext cx="7722252" cy="830288"/>
        </a:xfrm>
        <a:prstGeom prst="round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r" defTabSz="1244600" rtl="1">
            <a:lnSpc>
              <a:spcPct val="90000"/>
            </a:lnSpc>
            <a:spcBef>
              <a:spcPct val="0"/>
            </a:spcBef>
            <a:spcAft>
              <a:spcPct val="35000"/>
            </a:spcAft>
            <a:buNone/>
          </a:pPr>
          <a:r>
            <a:rPr lang="fa-IR" sz="2800" kern="1200" baseline="0" dirty="0">
              <a:solidFill>
                <a:schemeClr val="bg1"/>
              </a:solidFill>
              <a:cs typeface="B Lotus" panose="00000400000000000000" pitchFamily="2" charset="-78"/>
            </a:rPr>
            <a:t>نقشه </a:t>
          </a:r>
          <a:r>
            <a:rPr lang="en-US" sz="2800" kern="1200" baseline="0" dirty="0">
              <a:solidFill>
                <a:schemeClr val="bg1"/>
              </a:solidFill>
              <a:cs typeface="B Lotus" panose="00000400000000000000" pitchFamily="2" charset="-78"/>
            </a:rPr>
            <a:t>UTM</a:t>
          </a:r>
          <a:r>
            <a:rPr lang="fa-IR" sz="2800" kern="1200" baseline="0" dirty="0">
              <a:solidFill>
                <a:schemeClr val="bg1"/>
              </a:solidFill>
              <a:cs typeface="B Lotus" panose="00000400000000000000" pitchFamily="2" charset="-78"/>
            </a:rPr>
            <a:t> – پروژه سرمایه گذاری طبقه فوقانی عدالت 17</a:t>
          </a:r>
          <a:endParaRPr lang="en-US" sz="2800" kern="1200" dirty="0">
            <a:solidFill>
              <a:schemeClr val="bg1"/>
            </a:solidFill>
            <a:cs typeface="B Lotus" panose="00000400000000000000" pitchFamily="2" charset="-78"/>
          </a:endParaRPr>
        </a:p>
      </dsp:txBody>
      <dsp:txXfrm>
        <a:off x="40531" y="40701"/>
        <a:ext cx="7641190" cy="74922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68"/>
          <a:ext cx="10515600" cy="862646"/>
        </a:xfrm>
        <a:prstGeom prst="round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fa-IR" sz="3600" kern="1200" dirty="0">
              <a:solidFill>
                <a:schemeClr val="tx1"/>
              </a:solidFill>
              <a:cs typeface="B Badr" panose="00000400000000000000" pitchFamily="2" charset="-78"/>
            </a:rPr>
            <a:t>تصاویر مربوط به پروژه سرمایه گذاری طبقه فوقانی پارکینگ عدالت 17</a:t>
          </a:r>
          <a:endParaRPr lang="en-US" sz="3600" kern="1200" dirty="0">
            <a:solidFill>
              <a:schemeClr val="tx1"/>
            </a:solidFill>
            <a:cs typeface="B Badr" panose="00000400000000000000" pitchFamily="2" charset="-78"/>
          </a:endParaRPr>
        </a:p>
      </dsp:txBody>
      <dsp:txXfrm>
        <a:off x="42111" y="42179"/>
        <a:ext cx="10431378" cy="7784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24479"/>
          <a:ext cx="7372643" cy="109654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3- طبقه همکف و نیم طبقه پارکینگ عدالت 17</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3529" y="78008"/>
        <a:ext cx="7265585" cy="98948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F2009-51A7-46C2-BCA9-0E6ED09B2D5F}">
      <dsp:nvSpPr>
        <dsp:cNvPr id="0" name=""/>
        <dsp:cNvSpPr/>
      </dsp:nvSpPr>
      <dsp:spPr>
        <a:xfrm>
          <a:off x="0" y="0"/>
          <a:ext cx="7722252" cy="830151"/>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r" defTabSz="1244600" rtl="1">
            <a:lnSpc>
              <a:spcPct val="90000"/>
            </a:lnSpc>
            <a:spcBef>
              <a:spcPct val="0"/>
            </a:spcBef>
            <a:spcAft>
              <a:spcPct val="35000"/>
            </a:spcAft>
            <a:buNone/>
          </a:pPr>
          <a:r>
            <a:rPr lang="fa-IR" sz="2800" b="1" kern="1200" baseline="0" dirty="0">
              <a:cs typeface="B Lotus" panose="00000400000000000000" pitchFamily="2" charset="-78"/>
            </a:rPr>
            <a:t>نقشه </a:t>
          </a:r>
          <a:r>
            <a:rPr lang="en-US" sz="2800" b="1" kern="1200" baseline="0" dirty="0">
              <a:cs typeface="B Lotus" panose="00000400000000000000" pitchFamily="2" charset="-78"/>
            </a:rPr>
            <a:t>UTM</a:t>
          </a:r>
          <a:r>
            <a:rPr lang="fa-IR" sz="2800" b="1" kern="1200" baseline="0" dirty="0">
              <a:cs typeface="B Lotus" panose="00000400000000000000" pitchFamily="2" charset="-78"/>
            </a:rPr>
            <a:t> – پروژه سرمایه گذاری طبقه همکف عدالت 17</a:t>
          </a:r>
          <a:endParaRPr lang="en-US" sz="2800" b="1" kern="1200" dirty="0">
            <a:cs typeface="B Lotus" panose="00000400000000000000" pitchFamily="2" charset="-78"/>
          </a:endParaRPr>
        </a:p>
      </dsp:txBody>
      <dsp:txXfrm>
        <a:off x="40525" y="40525"/>
        <a:ext cx="7641202" cy="7491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68"/>
          <a:ext cx="10515600" cy="862646"/>
        </a:xfrm>
        <a:prstGeom prst="roundRect">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fa-IR" sz="3600" kern="1200" dirty="0">
              <a:solidFill>
                <a:schemeClr val="tx1"/>
              </a:solidFill>
              <a:cs typeface="B Badr" panose="00000400000000000000" pitchFamily="2" charset="-78"/>
            </a:rPr>
            <a:t>تصاویر مربوط به پروژه سرمایه گذاری طبقه همکف پارکینگ عدالت 17</a:t>
          </a:r>
          <a:endParaRPr lang="en-US" sz="3600" kern="1200" dirty="0">
            <a:solidFill>
              <a:schemeClr val="tx1"/>
            </a:solidFill>
            <a:cs typeface="B Badr" panose="00000400000000000000" pitchFamily="2" charset="-78"/>
          </a:endParaRPr>
        </a:p>
      </dsp:txBody>
      <dsp:txXfrm>
        <a:off x="42111" y="42179"/>
        <a:ext cx="10431378" cy="77842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24479"/>
          <a:ext cx="7372643" cy="109654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4- تابلوهای تبلیغاتی پهن پیکر</a:t>
          </a:r>
          <a:r>
            <a:rPr lang="fa-IR" sz="1600" kern="1200" dirty="0">
              <a:solidFill>
                <a:schemeClr val="bg1"/>
              </a:solidFill>
              <a:cs typeface="B Titr" panose="00000700000000000000" pitchFamily="2" charset="-78"/>
            </a:rPr>
            <a:t>(ساخت و بهره برداری)</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3529" y="78008"/>
        <a:ext cx="7265585" cy="98948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4003598" cy="497021"/>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مصوبات استانی در راستای نصب تابلوهای پهن پپکر</a:t>
          </a:r>
          <a:endParaRPr lang="en-US" sz="1800" kern="1200" dirty="0">
            <a:solidFill>
              <a:schemeClr val="bg1"/>
            </a:solidFill>
            <a:cs typeface="B Badr" panose="00000400000000000000" pitchFamily="2" charset="-78"/>
          </a:endParaRPr>
        </a:p>
      </dsp:txBody>
      <dsp:txXfrm>
        <a:off x="24263" y="24263"/>
        <a:ext cx="3955072" cy="44849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4003598" cy="496473"/>
        </a:xfrm>
        <a:prstGeom prst="roundRect">
          <a:avLst/>
        </a:prstGeom>
        <a:solidFill>
          <a:schemeClr val="accent3">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fa-IR" sz="2400" b="1" kern="1200" dirty="0">
              <a:solidFill>
                <a:schemeClr val="bg1"/>
              </a:solidFill>
              <a:cs typeface="B Badr" panose="00000400000000000000" pitchFamily="2" charset="-78"/>
            </a:rPr>
            <a:t>نقاط 12 گانه نصب بیلبورد پهن پیکر</a:t>
          </a:r>
          <a:endParaRPr lang="en-US" sz="2400" kern="1200" dirty="0">
            <a:solidFill>
              <a:schemeClr val="bg1"/>
            </a:solidFill>
            <a:cs typeface="B Badr" panose="00000400000000000000" pitchFamily="2" charset="-78"/>
          </a:endParaRPr>
        </a:p>
      </dsp:txBody>
      <dsp:txXfrm>
        <a:off x="24236" y="24236"/>
        <a:ext cx="3955126" cy="44800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68"/>
          <a:ext cx="10515600" cy="86264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fa-IR" sz="3600" kern="1200" dirty="0">
              <a:solidFill>
                <a:schemeClr val="tx1"/>
              </a:solidFill>
              <a:cs typeface="B Badr" panose="00000400000000000000" pitchFamily="2" charset="-78"/>
            </a:rPr>
            <a:t>تصاویر مربوط نصب بیلیودهای پهن پیکر در سطح شهر</a:t>
          </a:r>
          <a:endParaRPr lang="en-US" sz="3600" kern="1200" dirty="0">
            <a:solidFill>
              <a:schemeClr val="tx1"/>
            </a:solidFill>
            <a:cs typeface="B Badr" panose="00000400000000000000" pitchFamily="2" charset="-78"/>
          </a:endParaRPr>
        </a:p>
      </dsp:txBody>
      <dsp:txXfrm>
        <a:off x="42111" y="42179"/>
        <a:ext cx="10431378" cy="77842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38769"/>
          <a:ext cx="7372643" cy="106796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5- هتل واقع در سایت شهربازی هزارپیچ</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2134" y="90903"/>
        <a:ext cx="7268375" cy="96369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5BC22-3EB9-4BB1-8369-C2270E56D210}">
      <dsp:nvSpPr>
        <dsp:cNvPr id="0" name=""/>
        <dsp:cNvSpPr/>
      </dsp:nvSpPr>
      <dsp:spPr>
        <a:xfrm>
          <a:off x="0" y="204"/>
          <a:ext cx="8310081" cy="830220"/>
        </a:xfrm>
        <a:prstGeom prst="roundRect">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fa-IR" sz="3600" kern="1200" baseline="0" dirty="0">
              <a:cs typeface="B Karim" panose="00000400000000000000" pitchFamily="2" charset="-78"/>
            </a:rPr>
            <a:t>نقشه جانمایی هتل اقامتی-رفاهی واقع در شهربازی مدرن</a:t>
          </a:r>
          <a:endParaRPr lang="en-US" sz="3600" kern="1200" dirty="0">
            <a:cs typeface="B Karim" panose="00000400000000000000" pitchFamily="2" charset="-78"/>
          </a:endParaRPr>
        </a:p>
      </dsp:txBody>
      <dsp:txXfrm>
        <a:off x="40528" y="40732"/>
        <a:ext cx="8229025" cy="74916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3581233" cy="497021"/>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مصوبات مربوط به ساخت هتل اقامتی هزارپیچ</a:t>
          </a:r>
          <a:endParaRPr lang="en-US" sz="1800" kern="1200" dirty="0">
            <a:solidFill>
              <a:schemeClr val="bg1"/>
            </a:solidFill>
            <a:cs typeface="B Badr" panose="00000400000000000000" pitchFamily="2" charset="-78"/>
          </a:endParaRPr>
        </a:p>
      </dsp:txBody>
      <dsp:txXfrm>
        <a:off x="24263" y="24263"/>
        <a:ext cx="3532707" cy="44849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0"/>
          <a:ext cx="9625149" cy="86269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a-IR" sz="2800" kern="1200" dirty="0">
              <a:solidFill>
                <a:schemeClr val="bg1"/>
              </a:solidFill>
              <a:cs typeface="B Badr" panose="00000400000000000000" pitchFamily="2" charset="-78"/>
            </a:rPr>
            <a:t>تصاویر مربوط به هتل واقع در شهربازی مدرن</a:t>
          </a:r>
          <a:endParaRPr lang="en-US" sz="2800" kern="1200" dirty="0">
            <a:solidFill>
              <a:schemeClr val="bg1"/>
            </a:solidFill>
            <a:cs typeface="B Badr" panose="00000400000000000000" pitchFamily="2" charset="-78"/>
          </a:endParaRPr>
        </a:p>
      </dsp:txBody>
      <dsp:txXfrm>
        <a:off x="42113" y="42113"/>
        <a:ext cx="9540923" cy="77846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105508"/>
          <a:ext cx="7372643" cy="106796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6- هتل ناهارخوران</a:t>
          </a:r>
          <a:r>
            <a:rPr lang="en-US" sz="2400" kern="1200" dirty="0">
              <a:solidFill>
                <a:schemeClr val="bg1"/>
              </a:solidFill>
              <a:cs typeface="B Titr" panose="00000700000000000000" pitchFamily="2" charset="-78"/>
            </a:rPr>
            <a:t> </a:t>
          </a:r>
          <a:r>
            <a:rPr lang="fa-IR" sz="1400" b="0" kern="1200" dirty="0">
              <a:solidFill>
                <a:schemeClr val="bg1"/>
              </a:solidFill>
              <a:cs typeface="B Titr" panose="00000700000000000000" pitchFamily="2" charset="-78"/>
            </a:rPr>
            <a:t>(هتل شهرداری سابق)</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2134" y="157642"/>
        <a:ext cx="7268375" cy="96369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B657E-4C6A-43CE-830A-1D9555F13E62}">
      <dsp:nvSpPr>
        <dsp:cNvPr id="0" name=""/>
        <dsp:cNvSpPr/>
      </dsp:nvSpPr>
      <dsp:spPr>
        <a:xfrm>
          <a:off x="0" y="238"/>
          <a:ext cx="9237543" cy="830151"/>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fa-IR" sz="2800" b="1" kern="1200" baseline="0" dirty="0">
              <a:cs typeface="B Lotus" panose="00000400000000000000" pitchFamily="2" charset="-78"/>
            </a:rPr>
            <a:t>نقشه </a:t>
          </a:r>
          <a:r>
            <a:rPr lang="en-US" sz="2800" b="1" kern="1200" baseline="0" dirty="0">
              <a:cs typeface="B Lotus" panose="00000400000000000000" pitchFamily="2" charset="-78"/>
            </a:rPr>
            <a:t>UTM</a:t>
          </a:r>
          <a:r>
            <a:rPr lang="fa-IR" sz="2800" b="1" kern="1200" baseline="0" dirty="0">
              <a:cs typeface="B Lotus" panose="00000400000000000000" pitchFamily="2" charset="-78"/>
            </a:rPr>
            <a:t> هتل اقامتی-رفاهی ناهارخوران</a:t>
          </a:r>
          <a:endParaRPr lang="en-US" sz="2800" b="1" kern="1200" dirty="0">
            <a:cs typeface="B Lotus" panose="00000400000000000000" pitchFamily="2" charset="-78"/>
          </a:endParaRPr>
        </a:p>
      </dsp:txBody>
      <dsp:txXfrm>
        <a:off x="40525" y="40763"/>
        <a:ext cx="9156493" cy="749101"/>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3581233" cy="496473"/>
        </a:xfrm>
        <a:prstGeom prst="roundRect">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fa-IR" sz="2400" b="1" kern="1200" dirty="0">
              <a:solidFill>
                <a:schemeClr val="tx1"/>
              </a:solidFill>
              <a:cs typeface="B Badr" panose="00000400000000000000" pitchFamily="2" charset="-78"/>
            </a:rPr>
            <a:t>تحلیل پروانه 8 طبقه</a:t>
          </a:r>
          <a:endParaRPr lang="en-US" sz="2400" kern="1200" dirty="0">
            <a:solidFill>
              <a:schemeClr val="tx1"/>
            </a:solidFill>
            <a:cs typeface="B Badr" panose="00000400000000000000" pitchFamily="2" charset="-78"/>
          </a:endParaRPr>
        </a:p>
      </dsp:txBody>
      <dsp:txXfrm>
        <a:off x="24236" y="24236"/>
        <a:ext cx="3532761" cy="44800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252"/>
          <a:ext cx="3581233" cy="496518"/>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fa-IR" sz="2000" b="1" kern="1200" dirty="0">
              <a:solidFill>
                <a:schemeClr val="bg1"/>
              </a:solidFill>
              <a:cs typeface="B Badr" panose="00000400000000000000" pitchFamily="2" charset="-78"/>
            </a:rPr>
            <a:t>تحلیل درآمدی</a:t>
          </a:r>
          <a:endParaRPr lang="en-US" sz="2000" kern="1200" dirty="0">
            <a:solidFill>
              <a:schemeClr val="bg1"/>
            </a:solidFill>
            <a:cs typeface="B Badr" panose="00000400000000000000" pitchFamily="2" charset="-78"/>
          </a:endParaRPr>
        </a:p>
      </dsp:txBody>
      <dsp:txXfrm>
        <a:off x="24238" y="24490"/>
        <a:ext cx="3532757" cy="44804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252"/>
          <a:ext cx="3581233" cy="496518"/>
        </a:xfrm>
        <a:prstGeom prst="roundRect">
          <a:avLst/>
        </a:prstGeom>
        <a:solidFill>
          <a:srgbClr val="00B0F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fa-IR" sz="2000" b="1" kern="1200" dirty="0">
              <a:solidFill>
                <a:schemeClr val="bg1"/>
              </a:solidFill>
              <a:cs typeface="B Badr" panose="00000400000000000000" pitchFamily="2" charset="-78"/>
            </a:rPr>
            <a:t>مصوبات استانی</a:t>
          </a:r>
          <a:endParaRPr lang="en-US" sz="2000" kern="1200" dirty="0">
            <a:solidFill>
              <a:schemeClr val="bg1"/>
            </a:solidFill>
            <a:cs typeface="B Badr" panose="00000400000000000000" pitchFamily="2" charset="-78"/>
          </a:endParaRPr>
        </a:p>
      </dsp:txBody>
      <dsp:txXfrm>
        <a:off x="24238" y="24490"/>
        <a:ext cx="3532757" cy="44804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3581233" cy="497021"/>
        </a:xfrm>
        <a:prstGeom prst="roundRect">
          <a:avLst/>
        </a:prstGeom>
        <a:solidFill>
          <a:srgbClr val="0070C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مصوبات اداره کل راه و شهرسازی استان گلستان</a:t>
          </a:r>
          <a:endParaRPr lang="en-US" sz="1800" kern="1200" dirty="0">
            <a:solidFill>
              <a:schemeClr val="bg1"/>
            </a:solidFill>
            <a:cs typeface="B Badr" panose="00000400000000000000" pitchFamily="2" charset="-78"/>
          </a:endParaRPr>
        </a:p>
      </dsp:txBody>
      <dsp:txXfrm>
        <a:off x="24263" y="24263"/>
        <a:ext cx="3532707" cy="44849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45"/>
          <a:ext cx="9625149" cy="86269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a-IR" sz="2800" kern="1200" dirty="0">
              <a:solidFill>
                <a:schemeClr val="tx1"/>
              </a:solidFill>
              <a:cs typeface="B Badr" panose="00000400000000000000" pitchFamily="2" charset="-78"/>
            </a:rPr>
            <a:t>تصاویر مربوط به پروژه سرمایه گذاری هتل ناهارخوران</a:t>
          </a:r>
          <a:endParaRPr lang="en-US" sz="2800" kern="1200" dirty="0">
            <a:solidFill>
              <a:schemeClr val="tx1"/>
            </a:solidFill>
            <a:cs typeface="B Badr" panose="00000400000000000000" pitchFamily="2" charset="-78"/>
          </a:endParaRPr>
        </a:p>
      </dsp:txBody>
      <dsp:txXfrm>
        <a:off x="42113" y="42158"/>
        <a:ext cx="9540923" cy="77846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38769"/>
          <a:ext cx="7372643" cy="106796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7-پروژه سرمایه گذاری رودکی</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2134" y="90903"/>
        <a:ext cx="7268375" cy="96369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742600-847B-484E-8F5B-B38FA563D856}">
      <dsp:nvSpPr>
        <dsp:cNvPr id="0" name=""/>
        <dsp:cNvSpPr/>
      </dsp:nvSpPr>
      <dsp:spPr>
        <a:xfrm>
          <a:off x="0" y="55"/>
          <a:ext cx="6885042" cy="830517"/>
        </a:xfrm>
        <a:prstGeom prst="roundRect">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fa-IR" sz="3200" b="1" kern="1200" baseline="0" dirty="0">
              <a:solidFill>
                <a:schemeClr val="bg1"/>
              </a:solidFill>
              <a:cs typeface="B Lotus" panose="00000400000000000000" pitchFamily="2" charset="-78"/>
            </a:rPr>
            <a:t>نقشه </a:t>
          </a:r>
          <a:r>
            <a:rPr lang="en-US" sz="3200" b="1" kern="1200" baseline="0" dirty="0">
              <a:solidFill>
                <a:schemeClr val="bg1"/>
              </a:solidFill>
              <a:cs typeface="B Lotus" panose="00000400000000000000" pitchFamily="2" charset="-78"/>
            </a:rPr>
            <a:t>UTM</a:t>
          </a:r>
          <a:r>
            <a:rPr lang="fa-IR" sz="3200" b="1" kern="1200" baseline="0" dirty="0">
              <a:solidFill>
                <a:schemeClr val="bg1"/>
              </a:solidFill>
              <a:cs typeface="B Lotus" panose="00000400000000000000" pitchFamily="2" charset="-78"/>
            </a:rPr>
            <a:t> پروژه سرمایه گذاری رودکی</a:t>
          </a:r>
          <a:endParaRPr lang="en-US" sz="3200" b="1" kern="1200" dirty="0">
            <a:solidFill>
              <a:schemeClr val="bg1"/>
            </a:solidFill>
            <a:cs typeface="B Lotus" panose="00000400000000000000" pitchFamily="2" charset="-78"/>
          </a:endParaRPr>
        </a:p>
      </dsp:txBody>
      <dsp:txXfrm>
        <a:off x="40542" y="40597"/>
        <a:ext cx="6803958" cy="749433"/>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8CA48-2484-45D4-ADF0-025ED26DD777}">
      <dsp:nvSpPr>
        <dsp:cNvPr id="0" name=""/>
        <dsp:cNvSpPr/>
      </dsp:nvSpPr>
      <dsp:spPr>
        <a:xfrm>
          <a:off x="0" y="111"/>
          <a:ext cx="9849915" cy="830517"/>
        </a:xfrm>
        <a:prstGeom prst="roundRect">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1">
            <a:lnSpc>
              <a:spcPct val="90000"/>
            </a:lnSpc>
            <a:spcBef>
              <a:spcPct val="0"/>
            </a:spcBef>
            <a:spcAft>
              <a:spcPct val="35000"/>
            </a:spcAft>
            <a:buNone/>
          </a:pPr>
          <a:r>
            <a:rPr lang="fa-IR" sz="3200" b="1" kern="1200" baseline="0" dirty="0">
              <a:solidFill>
                <a:schemeClr val="bg1"/>
              </a:solidFill>
              <a:cs typeface="B Lotus" panose="00000400000000000000" pitchFamily="2" charset="-78"/>
            </a:rPr>
            <a:t>مستندات مربوط به پروژه سرمایه گذاری رودکی</a:t>
          </a:r>
          <a:endParaRPr lang="en-US" sz="3200" b="1" kern="1200" dirty="0">
            <a:solidFill>
              <a:schemeClr val="bg1"/>
            </a:solidFill>
            <a:cs typeface="B Lotus" panose="00000400000000000000" pitchFamily="2" charset="-78"/>
          </a:endParaRPr>
        </a:p>
      </dsp:txBody>
      <dsp:txXfrm>
        <a:off x="40542" y="40653"/>
        <a:ext cx="9768831" cy="749433"/>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E9A94-DC25-4CF6-A987-45715ECF6E2B}">
      <dsp:nvSpPr>
        <dsp:cNvPr id="0" name=""/>
        <dsp:cNvSpPr/>
      </dsp:nvSpPr>
      <dsp:spPr>
        <a:xfrm>
          <a:off x="0" y="0"/>
          <a:ext cx="9823267" cy="83015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fa-IR" sz="3200" kern="1200" baseline="0" dirty="0">
              <a:solidFill>
                <a:schemeClr val="bg1"/>
              </a:solidFill>
              <a:cs typeface="B Jadid" panose="00000700000000000000" pitchFamily="2" charset="-78"/>
            </a:rPr>
            <a:t>مستندات مربوط به مصوبات کمیسیون ماده 5</a:t>
          </a:r>
          <a:endParaRPr lang="en-US" sz="3200" kern="1200" dirty="0">
            <a:solidFill>
              <a:schemeClr val="bg1"/>
            </a:solidFill>
            <a:cs typeface="B Jadid" panose="00000700000000000000" pitchFamily="2" charset="-78"/>
          </a:endParaRPr>
        </a:p>
      </dsp:txBody>
      <dsp:txXfrm>
        <a:off x="40525" y="40525"/>
        <a:ext cx="9742217" cy="749101"/>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3581233" cy="497021"/>
        </a:xfrm>
        <a:prstGeom prst="roundRect">
          <a:avLst/>
        </a:prstGeom>
        <a:solidFill>
          <a:srgbClr val="7030A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نقشه پروژه سرمایه گذاری رودکی</a:t>
          </a:r>
          <a:endParaRPr lang="en-US" sz="1800" kern="1200" dirty="0">
            <a:solidFill>
              <a:schemeClr val="bg1"/>
            </a:solidFill>
            <a:cs typeface="B Badr" panose="00000400000000000000" pitchFamily="2" charset="-78"/>
          </a:endParaRPr>
        </a:p>
      </dsp:txBody>
      <dsp:txXfrm>
        <a:off x="24263" y="24263"/>
        <a:ext cx="3532707" cy="448495"/>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3581233" cy="497021"/>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تحلیل پروانه</a:t>
          </a:r>
          <a:endParaRPr lang="en-US" sz="1800" kern="1200" dirty="0">
            <a:solidFill>
              <a:schemeClr val="bg1"/>
            </a:solidFill>
            <a:cs typeface="B Badr" panose="00000400000000000000" pitchFamily="2" charset="-78"/>
          </a:endParaRPr>
        </a:p>
      </dsp:txBody>
      <dsp:txXfrm>
        <a:off x="24263" y="24263"/>
        <a:ext cx="3532707" cy="448495"/>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0330C3-5245-420B-854D-158844837A27}">
      <dsp:nvSpPr>
        <dsp:cNvPr id="0" name=""/>
        <dsp:cNvSpPr/>
      </dsp:nvSpPr>
      <dsp:spPr>
        <a:xfrm>
          <a:off x="0" y="279"/>
          <a:ext cx="3532707" cy="447936"/>
        </a:xfrm>
        <a:prstGeom prst="roundRect">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r" defTabSz="889000" rtl="1">
            <a:lnSpc>
              <a:spcPct val="90000"/>
            </a:lnSpc>
            <a:spcBef>
              <a:spcPct val="0"/>
            </a:spcBef>
            <a:spcAft>
              <a:spcPct val="35000"/>
            </a:spcAft>
            <a:buNone/>
          </a:pPr>
          <a:r>
            <a:rPr lang="fa-IR" sz="2000" b="1" kern="1200" dirty="0">
              <a:solidFill>
                <a:schemeClr val="bg1"/>
              </a:solidFill>
              <a:cs typeface="B Lotus" panose="00000400000000000000" pitchFamily="2" charset="-78"/>
            </a:rPr>
            <a:t>تحلیل درآمدی</a:t>
          </a:r>
          <a:endParaRPr lang="en-US" sz="2000" kern="1200" dirty="0">
            <a:solidFill>
              <a:schemeClr val="bg1"/>
            </a:solidFill>
            <a:cs typeface="B Lotus" panose="00000400000000000000" pitchFamily="2" charset="-78"/>
          </a:endParaRPr>
        </a:p>
      </dsp:txBody>
      <dsp:txXfrm>
        <a:off x="21866" y="22145"/>
        <a:ext cx="3488975" cy="404204"/>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4428309" cy="496473"/>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fa-IR" sz="2400" b="1" kern="1200" dirty="0">
              <a:solidFill>
                <a:schemeClr val="bg1"/>
              </a:solidFill>
              <a:cs typeface="B Badr" panose="00000400000000000000" pitchFamily="2" charset="-78"/>
            </a:rPr>
            <a:t>عکس هوایی پروژه سرمایه گذاری رودکی</a:t>
          </a:r>
          <a:endParaRPr lang="en-US" sz="2400" kern="1200" dirty="0">
            <a:solidFill>
              <a:schemeClr val="bg1"/>
            </a:solidFill>
            <a:cs typeface="B Badr" panose="00000400000000000000" pitchFamily="2" charset="-78"/>
          </a:endParaRPr>
        </a:p>
      </dsp:txBody>
      <dsp:txXfrm>
        <a:off x="24236" y="24236"/>
        <a:ext cx="4379837" cy="448001"/>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9B14D-B56B-4CCF-B2F0-156EEE621431}">
      <dsp:nvSpPr>
        <dsp:cNvPr id="0" name=""/>
        <dsp:cNvSpPr/>
      </dsp:nvSpPr>
      <dsp:spPr>
        <a:xfrm>
          <a:off x="0" y="38769"/>
          <a:ext cx="7372643" cy="1067962"/>
        </a:xfrm>
        <a:prstGeom prst="roundRect">
          <a:avLst/>
        </a:prstGeom>
        <a:gradFill rotWithShape="0">
          <a:gsLst>
            <a:gs pos="0">
              <a:schemeClr val="accent3">
                <a:hueOff val="0"/>
                <a:satOff val="0"/>
                <a:lumOff val="0"/>
                <a:alphaOff val="0"/>
                <a:tint val="94000"/>
                <a:satMod val="105000"/>
                <a:lumMod val="102000"/>
              </a:schemeClr>
            </a:gs>
            <a:gs pos="100000">
              <a:schemeClr val="accent3">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fa-IR" sz="2400" kern="1200" dirty="0">
              <a:solidFill>
                <a:schemeClr val="bg1"/>
              </a:solidFill>
              <a:cs typeface="B Titr" panose="00000700000000000000" pitchFamily="2" charset="-78"/>
            </a:rPr>
            <a:t>8- پروژه سرمایه گذاری سیدین</a:t>
          </a:r>
        </a:p>
        <a:p>
          <a:pPr marL="0" lvl="0" indent="0" algn="ctr" defTabSz="1066800" rtl="1">
            <a:lnSpc>
              <a:spcPct val="90000"/>
            </a:lnSpc>
            <a:spcBef>
              <a:spcPct val="0"/>
            </a:spcBef>
            <a:spcAft>
              <a:spcPct val="35000"/>
            </a:spcAft>
            <a:buNone/>
          </a:pPr>
          <a:endParaRPr lang="en-US" sz="2400" kern="1200" dirty="0">
            <a:solidFill>
              <a:schemeClr val="bg1"/>
            </a:solidFill>
            <a:cs typeface="B Titr" panose="00000700000000000000" pitchFamily="2" charset="-78"/>
          </a:endParaRPr>
        </a:p>
      </dsp:txBody>
      <dsp:txXfrm>
        <a:off x="52134" y="90903"/>
        <a:ext cx="7268375" cy="963694"/>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ADA88B-748F-4458-8150-213FA6763B60}">
      <dsp:nvSpPr>
        <dsp:cNvPr id="0" name=""/>
        <dsp:cNvSpPr/>
      </dsp:nvSpPr>
      <dsp:spPr>
        <a:xfrm>
          <a:off x="0" y="3"/>
          <a:ext cx="8104242" cy="81432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fa-IR" sz="2900" b="1" kern="1200" baseline="0" dirty="0">
              <a:cs typeface="B Jadid" panose="00000700000000000000" pitchFamily="2" charset="-78"/>
            </a:rPr>
            <a:t>نقشه </a:t>
          </a:r>
          <a:r>
            <a:rPr lang="en-US" sz="2900" b="1" kern="1200" baseline="0" dirty="0">
              <a:cs typeface="B Jadid" panose="00000700000000000000" pitchFamily="2" charset="-78"/>
            </a:rPr>
            <a:t>UTM</a:t>
          </a:r>
          <a:r>
            <a:rPr lang="fa-IR" sz="2900" b="1" kern="1200" baseline="0" dirty="0">
              <a:cs typeface="B Jadid" panose="00000700000000000000" pitchFamily="2" charset="-78"/>
            </a:rPr>
            <a:t> پروژه سرمایه گذاری سیدین</a:t>
          </a:r>
          <a:endParaRPr lang="en-US" sz="2900" b="1" kern="1200" dirty="0">
            <a:cs typeface="B Jadid" panose="00000700000000000000" pitchFamily="2" charset="-78"/>
          </a:endParaRPr>
        </a:p>
      </dsp:txBody>
      <dsp:txXfrm>
        <a:off x="39752" y="39755"/>
        <a:ext cx="8024738" cy="73481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C61FF-DE1B-4DCF-832D-7894A2584426}">
      <dsp:nvSpPr>
        <dsp:cNvPr id="0" name=""/>
        <dsp:cNvSpPr/>
      </dsp:nvSpPr>
      <dsp:spPr>
        <a:xfrm>
          <a:off x="0" y="0"/>
          <a:ext cx="3581233" cy="497021"/>
        </a:xfrm>
        <a:prstGeom prst="roundRect">
          <a:avLst/>
        </a:prstGeom>
        <a:solidFill>
          <a:srgbClr val="00B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ضوابط تعیین شده از سوی معاونت شهرسازی</a:t>
          </a:r>
          <a:endParaRPr lang="en-US" sz="1800" kern="1200" dirty="0">
            <a:solidFill>
              <a:schemeClr val="bg1"/>
            </a:solidFill>
            <a:cs typeface="B Badr" panose="00000400000000000000" pitchFamily="2" charset="-78"/>
          </a:endParaRPr>
        </a:p>
      </dsp:txBody>
      <dsp:txXfrm>
        <a:off x="24263" y="24263"/>
        <a:ext cx="3532707" cy="448495"/>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EE6D6D-8417-4568-8BBF-374AD7CB3445}">
      <dsp:nvSpPr>
        <dsp:cNvPr id="0" name=""/>
        <dsp:cNvSpPr/>
      </dsp:nvSpPr>
      <dsp:spPr>
        <a:xfrm>
          <a:off x="0" y="45"/>
          <a:ext cx="9625149" cy="862692"/>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a-IR" sz="2800" kern="1200" dirty="0">
              <a:solidFill>
                <a:schemeClr val="tx1"/>
              </a:solidFill>
              <a:cs typeface="B Badr" panose="00000400000000000000" pitchFamily="2" charset="-78"/>
            </a:rPr>
            <a:t>تصاویر مربوط به پروژه سرمایه گذاری سیدین</a:t>
          </a:r>
          <a:endParaRPr lang="en-US" sz="2800" kern="1200" dirty="0">
            <a:solidFill>
              <a:schemeClr val="tx1"/>
            </a:solidFill>
            <a:cs typeface="B Badr" panose="00000400000000000000" pitchFamily="2" charset="-78"/>
          </a:endParaRPr>
        </a:p>
      </dsp:txBody>
      <dsp:txXfrm>
        <a:off x="42113" y="42158"/>
        <a:ext cx="9540923" cy="7784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DFBC3898-576E-4C4B-8D41-B86A4FBB90D7}" type="datetimeFigureOut">
              <a:rPr lang="en-US" smtClean="0"/>
              <a:t>10/15/2023</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265738064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4" name="camera.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BC3898-576E-4C4B-8D41-B86A4FBB90D7}"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4166729335"/>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BC3898-576E-4C4B-8D41-B86A4FBB90D7}"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35506831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322991120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BC3898-576E-4C4B-8D41-B86A4FBB90D7}" type="datetimeFigureOut">
              <a:rPr lang="en-US" smtClean="0"/>
              <a:t>10/15/2023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191773052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BC3898-576E-4C4B-8D41-B86A4FBB90D7}" type="datetimeFigureOut">
              <a:rPr lang="en-US" smtClean="0"/>
              <a:t>10/15/2023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358024557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C3898-576E-4C4B-8D41-B86A4FBB90D7}" type="datetimeFigureOut">
              <a:rPr lang="en-US" smtClean="0"/>
              <a:t>10/15/2023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135633196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83284884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75382870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1852021254"/>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2216741624"/>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8520420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BC3898-576E-4C4B-8D41-B86A4FBB90D7}" type="datetimeFigureOut">
              <a:rPr lang="en-US" smtClean="0"/>
              <a:t>10/15/2023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157887425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FBC3898-576E-4C4B-8D41-B86A4FBB90D7}" type="datetimeFigureOut">
              <a:rPr lang="en-US" smtClean="0"/>
              <a:t>10/15/2023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2594772018"/>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FBC3898-576E-4C4B-8D41-B86A4FBB90D7}" type="datetimeFigureOut">
              <a:rPr lang="en-US" smtClean="0"/>
              <a:t>10/15/2023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588684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BC3898-576E-4C4B-8D41-B86A4FBB90D7}"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2489330904"/>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BC3898-576E-4C4B-8D41-B86A4FBB90D7}" type="datetimeFigureOut">
              <a:rPr lang="en-US" smtClean="0"/>
              <a:t>10/15/2023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D7BE6-32F5-495A-AABA-19665BD32623}" type="slidenum">
              <a:rPr lang="en-US" smtClean="0"/>
              <a:t>‹#›</a:t>
            </a:fld>
            <a:endParaRPr lang="en-US"/>
          </a:p>
        </p:txBody>
      </p:sp>
    </p:spTree>
    <p:extLst>
      <p:ext uri="{BB962C8B-B14F-4D97-AF65-F5344CB8AC3E}">
        <p14:creationId xmlns:p14="http://schemas.microsoft.com/office/powerpoint/2010/main" val="323435960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1" name="camera.wav"/>
          </p:stSnd>
        </p:sndAc>
      </p:transition>
    </mc:Choice>
    <mc:Fallback xmlns="">
      <p:transition spd="slow">
        <p:fade/>
        <p:sndAc>
          <p:stSnd>
            <p:snd r:embed="rId3" name="camera.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audio" Target="../media/audio1.wav"/><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FBC3898-576E-4C4B-8D41-B86A4FBB90D7}" type="datetimeFigureOut">
              <a:rPr lang="en-US" smtClean="0"/>
              <a:t>10/15/2023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E4D7BE6-32F5-495A-AABA-19665BD32623}" type="slidenum">
              <a:rPr lang="en-US" smtClean="0"/>
              <a:t>‹#›</a:t>
            </a:fld>
            <a:endParaRPr lang="en-US"/>
          </a:p>
        </p:txBody>
      </p:sp>
    </p:spTree>
    <p:extLst>
      <p:ext uri="{BB962C8B-B14F-4D97-AF65-F5344CB8AC3E}">
        <p14:creationId xmlns:p14="http://schemas.microsoft.com/office/powerpoint/2010/main" val="4144826990"/>
      </p:ext>
    </p:extLst>
  </p:cSld>
  <p:clrMap bg1="dk1" tx1="lt1" bg2="dk2" tx2="lt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Lst>
  <mc:AlternateContent xmlns:mc="http://schemas.openxmlformats.org/markup-compatibility/2006" xmlns:p14="http://schemas.microsoft.com/office/powerpoint/2010/main">
    <mc:Choice Requires="p14">
      <p:transition spd="slow" p14:dur="4000">
        <p14:reveal/>
        <p:sndAc>
          <p:stSnd>
            <p:snd r:embed="rId19" name="camera.wav"/>
          </p:stSnd>
        </p:sndAc>
      </p:transition>
    </mc:Choice>
    <mc:Fallback xmlns="">
      <p:transition spd="slow">
        <p:fade/>
        <p:sndAc>
          <p:stSnd>
            <p:snd r:embed="rId21" name="camera.wav"/>
          </p:stSnd>
        </p:sndAc>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8.JPG"/><Relationship Id="rId18" Type="http://schemas.openxmlformats.org/officeDocument/2006/relationships/diagramLayout" Target="../diagrams/layout2.xml"/><Relationship Id="rId3" Type="http://schemas.openxmlformats.org/officeDocument/2006/relationships/image" Target="../media/image3.jpg"/><Relationship Id="rId21" Type="http://schemas.microsoft.com/office/2007/relationships/diagramDrawing" Target="../diagrams/drawing2.xml"/><Relationship Id="rId7" Type="http://schemas.openxmlformats.org/officeDocument/2006/relationships/diagramData" Target="../diagrams/data1.xml"/><Relationship Id="rId12" Type="http://schemas.openxmlformats.org/officeDocument/2006/relationships/image" Target="../media/image7.png"/><Relationship Id="rId17" Type="http://schemas.openxmlformats.org/officeDocument/2006/relationships/diagramData" Target="../diagrams/data2.xml"/><Relationship Id="rId2" Type="http://schemas.openxmlformats.org/officeDocument/2006/relationships/audio" Target="../media/audio1.wav"/><Relationship Id="rId16" Type="http://schemas.openxmlformats.org/officeDocument/2006/relationships/image" Target="../media/image11.jpg"/><Relationship Id="rId20" Type="http://schemas.openxmlformats.org/officeDocument/2006/relationships/diagramColors" Target="../diagrams/colors2.xml"/><Relationship Id="rId1" Type="http://schemas.openxmlformats.org/officeDocument/2006/relationships/slideLayout" Target="../slideLayouts/slideLayout3.xml"/><Relationship Id="rId6" Type="http://schemas.openxmlformats.org/officeDocument/2006/relationships/image" Target="../media/image6.jfif"/><Relationship Id="rId11" Type="http://schemas.microsoft.com/office/2007/relationships/diagramDrawing" Target="../diagrams/drawing1.xml"/><Relationship Id="rId5" Type="http://schemas.openxmlformats.org/officeDocument/2006/relationships/image" Target="../media/image5.jpeg"/><Relationship Id="rId15" Type="http://schemas.openxmlformats.org/officeDocument/2006/relationships/image" Target="../media/image10.jpeg"/><Relationship Id="rId23" Type="http://schemas.openxmlformats.org/officeDocument/2006/relationships/audio" Target="../media/audio1.wav"/><Relationship Id="rId10" Type="http://schemas.openxmlformats.org/officeDocument/2006/relationships/diagramColors" Target="../diagrams/colors1.xml"/><Relationship Id="rId19" Type="http://schemas.openxmlformats.org/officeDocument/2006/relationships/diagramQuickStyle" Target="../diagrams/quickStyle2.xml"/><Relationship Id="rId4" Type="http://schemas.openxmlformats.org/officeDocument/2006/relationships/image" Target="../media/image4.jpeg"/><Relationship Id="rId9" Type="http://schemas.openxmlformats.org/officeDocument/2006/relationships/diagramQuickStyle" Target="../diagrams/quickStyle1.xml"/><Relationship Id="rId14" Type="http://schemas.openxmlformats.org/officeDocument/2006/relationships/image" Target="../media/image9.JPG"/><Relationship Id="rId22"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3.jpg"/><Relationship Id="rId7" Type="http://schemas.openxmlformats.org/officeDocument/2006/relationships/diagramQuickStyle" Target="../diagrams/quickStyle3.xml"/><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audio" Target="../media/audio1.wav"/><Relationship Id="rId4" Type="http://schemas.openxmlformats.org/officeDocument/2006/relationships/image" Target="../media/image14.png"/><Relationship Id="rId9" Type="http://schemas.microsoft.com/office/2007/relationships/diagramDrawing" Target="../diagrams/drawing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8.JPG"/><Relationship Id="rId18" Type="http://schemas.openxmlformats.org/officeDocument/2006/relationships/diagramLayout" Target="../diagrams/layout5.xml"/><Relationship Id="rId3" Type="http://schemas.openxmlformats.org/officeDocument/2006/relationships/image" Target="../media/image17.jpg"/><Relationship Id="rId21" Type="http://schemas.microsoft.com/office/2007/relationships/diagramDrawing" Target="../diagrams/drawing5.xml"/><Relationship Id="rId7" Type="http://schemas.openxmlformats.org/officeDocument/2006/relationships/diagramData" Target="../diagrams/data4.xml"/><Relationship Id="rId12" Type="http://schemas.openxmlformats.org/officeDocument/2006/relationships/image" Target="../media/image7.png"/><Relationship Id="rId17" Type="http://schemas.openxmlformats.org/officeDocument/2006/relationships/diagramData" Target="../diagrams/data5.xml"/><Relationship Id="rId2" Type="http://schemas.openxmlformats.org/officeDocument/2006/relationships/audio" Target="../media/audio1.wav"/><Relationship Id="rId16" Type="http://schemas.openxmlformats.org/officeDocument/2006/relationships/image" Target="../media/image11.jpg"/><Relationship Id="rId20" Type="http://schemas.openxmlformats.org/officeDocument/2006/relationships/diagramColors" Target="../diagrams/colors5.xml"/><Relationship Id="rId1" Type="http://schemas.openxmlformats.org/officeDocument/2006/relationships/slideLayout" Target="../slideLayouts/slideLayout3.xml"/><Relationship Id="rId6" Type="http://schemas.openxmlformats.org/officeDocument/2006/relationships/image" Target="../media/image6.jfif"/><Relationship Id="rId11" Type="http://schemas.microsoft.com/office/2007/relationships/diagramDrawing" Target="../diagrams/drawing4.xml"/><Relationship Id="rId5" Type="http://schemas.openxmlformats.org/officeDocument/2006/relationships/image" Target="../media/image5.jpeg"/><Relationship Id="rId15" Type="http://schemas.openxmlformats.org/officeDocument/2006/relationships/image" Target="../media/image10.jpeg"/><Relationship Id="rId23" Type="http://schemas.openxmlformats.org/officeDocument/2006/relationships/audio" Target="../media/audio1.wav"/><Relationship Id="rId10" Type="http://schemas.openxmlformats.org/officeDocument/2006/relationships/diagramColors" Target="../diagrams/colors4.xml"/><Relationship Id="rId19" Type="http://schemas.openxmlformats.org/officeDocument/2006/relationships/diagramQuickStyle" Target="../diagrams/quickStyle5.xml"/><Relationship Id="rId4" Type="http://schemas.openxmlformats.org/officeDocument/2006/relationships/image" Target="../media/image4.jpeg"/><Relationship Id="rId9" Type="http://schemas.openxmlformats.org/officeDocument/2006/relationships/diagramQuickStyle" Target="../diagrams/quickStyle4.xml"/><Relationship Id="rId14" Type="http://schemas.openxmlformats.org/officeDocument/2006/relationships/image" Target="../media/image9.JPG"/><Relationship Id="rId22"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8.png"/><Relationship Id="rId7" Type="http://schemas.openxmlformats.org/officeDocument/2006/relationships/diagramColors" Target="../diagrams/colors6.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7.png"/><Relationship Id="rId7" Type="http://schemas.openxmlformats.org/officeDocument/2006/relationships/diagramColors" Target="../diagrams/colors7.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7.xml"/><Relationship Id="rId11" Type="http://schemas.openxmlformats.org/officeDocument/2006/relationships/audio" Target="../media/audio1.wav"/><Relationship Id="rId5" Type="http://schemas.openxmlformats.org/officeDocument/2006/relationships/diagramLayout" Target="../diagrams/layout7.xml"/><Relationship Id="rId10" Type="http://schemas.openxmlformats.org/officeDocument/2006/relationships/image" Target="../media/image20.jpg"/><Relationship Id="rId4" Type="http://schemas.openxmlformats.org/officeDocument/2006/relationships/diagramData" Target="../diagrams/data7.xml"/><Relationship Id="rId9" Type="http://schemas.openxmlformats.org/officeDocument/2006/relationships/image" Target="../media/image19.jpg"/></Relationships>
</file>

<file path=ppt/slides/_rels/slide7.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7.png"/><Relationship Id="rId7" Type="http://schemas.openxmlformats.org/officeDocument/2006/relationships/diagramColors" Target="../diagrams/colors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10" Type="http://schemas.openxmlformats.org/officeDocument/2006/relationships/audio" Target="../media/audio1.wav"/><Relationship Id="rId4" Type="http://schemas.openxmlformats.org/officeDocument/2006/relationships/diagramData" Target="../diagrams/data8.xml"/><Relationship Id="rId9" Type="http://schemas.openxmlformats.org/officeDocument/2006/relationships/image" Target="../media/image21.jpeg"/></Relationships>
</file>

<file path=ppt/slides/_rels/slide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7.png"/><Relationship Id="rId7" Type="http://schemas.openxmlformats.org/officeDocument/2006/relationships/diagramColors" Target="../diagrams/colors9.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10" Type="http://schemas.openxmlformats.org/officeDocument/2006/relationships/audio" Target="../media/audio1.wav"/><Relationship Id="rId4" Type="http://schemas.openxmlformats.org/officeDocument/2006/relationships/diagramData" Target="../diagrams/data9.xml"/><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2.jpg"/><Relationship Id="rId7" Type="http://schemas.openxmlformats.org/officeDocument/2006/relationships/diagramColors" Target="../diagrams/colors10.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10.xml"/><Relationship Id="rId5" Type="http://schemas.openxmlformats.org/officeDocument/2006/relationships/diagramLayout" Target="../diagrams/layout10.xml"/><Relationship Id="rId10" Type="http://schemas.openxmlformats.org/officeDocument/2006/relationships/audio" Target="../media/audio1.wav"/><Relationship Id="rId4" Type="http://schemas.openxmlformats.org/officeDocument/2006/relationships/diagramData" Target="../diagrams/data10.xml"/><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22.jpg"/><Relationship Id="rId7" Type="http://schemas.openxmlformats.org/officeDocument/2006/relationships/diagramColors" Target="../diagrams/colors1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1.xml"/><Relationship Id="rId11" Type="http://schemas.openxmlformats.org/officeDocument/2006/relationships/audio" Target="../media/audio1.wav"/><Relationship Id="rId5" Type="http://schemas.openxmlformats.org/officeDocument/2006/relationships/diagramLayout" Target="../diagrams/layout11.xml"/><Relationship Id="rId10" Type="http://schemas.openxmlformats.org/officeDocument/2006/relationships/image" Target="../media/image25.jpg"/><Relationship Id="rId4" Type="http://schemas.openxmlformats.org/officeDocument/2006/relationships/diagramData" Target="../diagrams/data11.xml"/><Relationship Id="rId9" Type="http://schemas.openxmlformats.org/officeDocument/2006/relationships/image" Target="../media/image24.JPG"/></Relationships>
</file>

<file path=ppt/slides/_rels/slide12.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2.jpg"/><Relationship Id="rId7" Type="http://schemas.openxmlformats.org/officeDocument/2006/relationships/diagramColors" Target="../diagrams/colors1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10" Type="http://schemas.openxmlformats.org/officeDocument/2006/relationships/audio" Target="../media/audio1.wav"/><Relationship Id="rId4" Type="http://schemas.openxmlformats.org/officeDocument/2006/relationships/diagramData" Target="../diagrams/data12.xml"/><Relationship Id="rId9" Type="http://schemas.openxmlformats.org/officeDocument/2006/relationships/image" Target="../media/image11.jpg"/></Relationships>
</file>

<file path=ppt/slides/_rels/slide1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6.jpg"/><Relationship Id="rId7" Type="http://schemas.openxmlformats.org/officeDocument/2006/relationships/diagramColors" Target="../diagrams/colors13.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6.jpg"/><Relationship Id="rId7" Type="http://schemas.openxmlformats.org/officeDocument/2006/relationships/diagramColors" Target="../diagrams/colors14.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4.xml"/><Relationship Id="rId11" Type="http://schemas.openxmlformats.org/officeDocument/2006/relationships/audio" Target="../media/audio1.wav"/><Relationship Id="rId5" Type="http://schemas.openxmlformats.org/officeDocument/2006/relationships/diagramLayout" Target="../diagrams/layout14.xml"/><Relationship Id="rId10" Type="http://schemas.openxmlformats.org/officeDocument/2006/relationships/image" Target="../media/image25.jpg"/><Relationship Id="rId4" Type="http://schemas.openxmlformats.org/officeDocument/2006/relationships/diagramData" Target="../diagrams/data14.xml"/><Relationship Id="rId9" Type="http://schemas.openxmlformats.org/officeDocument/2006/relationships/image" Target="../media/image24.JPG"/></Relationships>
</file>

<file path=ppt/slides/_rels/slide16.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26.jpg"/><Relationship Id="rId7" Type="http://schemas.openxmlformats.org/officeDocument/2006/relationships/diagramColors" Target="../diagrams/colors15.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audio" Target="../media/audio1.wav"/></Relationships>
</file>

<file path=ppt/slides/_rels/slide17.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8.JPG"/><Relationship Id="rId7" Type="http://schemas.openxmlformats.org/officeDocument/2006/relationships/diagramColors" Target="../diagrams/colors16.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8.JPG"/><Relationship Id="rId7" Type="http://schemas.openxmlformats.org/officeDocument/2006/relationships/diagramColors" Target="../diagrams/colors17.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7.xml"/><Relationship Id="rId11" Type="http://schemas.openxmlformats.org/officeDocument/2006/relationships/audio" Target="../media/audio1.wav"/><Relationship Id="rId5" Type="http://schemas.openxmlformats.org/officeDocument/2006/relationships/diagramLayout" Target="../diagrams/layout17.xml"/><Relationship Id="rId10" Type="http://schemas.openxmlformats.org/officeDocument/2006/relationships/image" Target="../media/image28.jpg"/><Relationship Id="rId4" Type="http://schemas.openxmlformats.org/officeDocument/2006/relationships/diagramData" Target="../diagrams/data17.xml"/><Relationship Id="rId9" Type="http://schemas.openxmlformats.org/officeDocument/2006/relationships/image" Target="../media/image27.jpg"/></Relationships>
</file>

<file path=ppt/slides/_rels/slide20.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8.JPG"/><Relationship Id="rId7" Type="http://schemas.openxmlformats.org/officeDocument/2006/relationships/diagramColors" Target="../diagrams/colors1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8.xml"/><Relationship Id="rId5" Type="http://schemas.openxmlformats.org/officeDocument/2006/relationships/diagramLayout" Target="../diagrams/layout18.xml"/><Relationship Id="rId10" Type="http://schemas.openxmlformats.org/officeDocument/2006/relationships/audio" Target="../media/audio1.wav"/><Relationship Id="rId4" Type="http://schemas.openxmlformats.org/officeDocument/2006/relationships/diagramData" Target="../diagrams/data18.xml"/><Relationship Id="rId9" Type="http://schemas.openxmlformats.org/officeDocument/2006/relationships/image" Target="../media/image27.jpg"/></Relationships>
</file>

<file path=ppt/slides/_rels/slide21.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8.JPG"/><Relationship Id="rId7" Type="http://schemas.openxmlformats.org/officeDocument/2006/relationships/diagramColors" Target="../diagrams/colors19.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 Id="rId9" Type="http://schemas.openxmlformats.org/officeDocument/2006/relationships/audio" Target="../media/audio1.wav"/></Relationships>
</file>

<file path=ppt/slides/_rels/slide22.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29.jpg"/><Relationship Id="rId7" Type="http://schemas.openxmlformats.org/officeDocument/2006/relationships/diagramColors" Target="../diagrams/colors20.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20.xml"/><Relationship Id="rId5" Type="http://schemas.openxmlformats.org/officeDocument/2006/relationships/diagramLayout" Target="../diagrams/layout20.xml"/><Relationship Id="rId10" Type="http://schemas.openxmlformats.org/officeDocument/2006/relationships/audio" Target="../media/audio1.wav"/><Relationship Id="rId4" Type="http://schemas.openxmlformats.org/officeDocument/2006/relationships/diagramData" Target="../diagrams/data20.xml"/><Relationship Id="rId9"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31.jpg"/><Relationship Id="rId7" Type="http://schemas.openxmlformats.org/officeDocument/2006/relationships/diagramColors" Target="../diagrams/colors2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1.xml"/><Relationship Id="rId11" Type="http://schemas.openxmlformats.org/officeDocument/2006/relationships/audio" Target="../media/audio1.wav"/><Relationship Id="rId5" Type="http://schemas.openxmlformats.org/officeDocument/2006/relationships/diagramLayout" Target="../diagrams/layout21.xml"/><Relationship Id="rId10" Type="http://schemas.openxmlformats.org/officeDocument/2006/relationships/image" Target="../media/image32.png"/><Relationship Id="rId4" Type="http://schemas.openxmlformats.org/officeDocument/2006/relationships/diagramData" Target="../diagrams/data21.xml"/><Relationship Id="rId9" Type="http://schemas.openxmlformats.org/officeDocument/2006/relationships/hyperlink" Target="&#1587;&#1585;&#1605;&#1575;&#1740;&#1607;%20&#1711;&#1584;&#1575;&#1585;&#1740;/&#1587;&#1585;&#1605;&#1575;&#1740;&#1607;%20&#1711;&#1584;&#1575;&#1585;&#1740;/&#1607;&#1586;&#1575;&#1585;&#1662;&#1740;&#1670;/&#1601;&#1740;&#1604;&#1605;%20&#1575;&#1606;&#1740;&#1605;&#1740;&#1588;&#1606;.mp4" TargetMode="External"/></Relationships>
</file>

<file path=ppt/slides/_rels/slide25.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image" Target="../media/image29.jpg"/><Relationship Id="rId7" Type="http://schemas.openxmlformats.org/officeDocument/2006/relationships/diagramColors" Target="../diagrams/colors2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2.xml"/><Relationship Id="rId5" Type="http://schemas.openxmlformats.org/officeDocument/2006/relationships/diagramLayout" Target="../diagrams/layout22.xml"/><Relationship Id="rId10" Type="http://schemas.openxmlformats.org/officeDocument/2006/relationships/audio" Target="../media/audio1.wav"/><Relationship Id="rId4" Type="http://schemas.openxmlformats.org/officeDocument/2006/relationships/diagramData" Target="../diagrams/data22.xml"/><Relationship Id="rId9" Type="http://schemas.openxmlformats.org/officeDocument/2006/relationships/image" Target="../media/image33.jpg"/></Relationships>
</file>

<file path=ppt/slides/_rels/slide26.xml.rels><?xml version="1.0" encoding="UTF-8" standalone="yes"?>
<Relationships xmlns="http://schemas.openxmlformats.org/package/2006/relationships"><Relationship Id="rId8" Type="http://schemas.microsoft.com/office/2007/relationships/diagramDrawing" Target="../diagrams/drawing23.xml"/><Relationship Id="rId3" Type="http://schemas.openxmlformats.org/officeDocument/2006/relationships/image" Target="../media/image29.jpg"/><Relationship Id="rId7" Type="http://schemas.openxmlformats.org/officeDocument/2006/relationships/diagramColors" Target="../diagrams/colors23.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3.xml"/><Relationship Id="rId5" Type="http://schemas.openxmlformats.org/officeDocument/2006/relationships/diagramLayout" Target="../diagrams/layout23.xml"/><Relationship Id="rId10" Type="http://schemas.openxmlformats.org/officeDocument/2006/relationships/audio" Target="../media/audio1.wav"/><Relationship Id="rId4" Type="http://schemas.openxmlformats.org/officeDocument/2006/relationships/diagramData" Target="../diagrams/data23.xml"/><Relationship Id="rId9"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microsoft.com/office/2007/relationships/diagramDrawing" Target="../diagrams/drawing24.xml"/><Relationship Id="rId3" Type="http://schemas.openxmlformats.org/officeDocument/2006/relationships/image" Target="../media/image35.JPG"/><Relationship Id="rId7" Type="http://schemas.openxmlformats.org/officeDocument/2006/relationships/diagramColors" Target="../diagrams/colors2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 Id="rId9" Type="http://schemas.openxmlformats.org/officeDocument/2006/relationships/audio" Target="../media/audio1.wav"/></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9.JPG"/><Relationship Id="rId7" Type="http://schemas.openxmlformats.org/officeDocument/2006/relationships/diagramColors" Target="../diagrams/colors25.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5.xml"/><Relationship Id="rId5" Type="http://schemas.openxmlformats.org/officeDocument/2006/relationships/diagramLayout" Target="../diagrams/layout25.xml"/><Relationship Id="rId10" Type="http://schemas.openxmlformats.org/officeDocument/2006/relationships/audio" Target="../media/audio1.wav"/><Relationship Id="rId4" Type="http://schemas.openxmlformats.org/officeDocument/2006/relationships/diagramData" Target="../diagrams/data25.xml"/><Relationship Id="rId9" Type="http://schemas.openxmlformats.org/officeDocument/2006/relationships/image" Target="../media/image36.jpg"/></Relationships>
</file>

<file path=ppt/slides/_rels/slide30.xml.rels><?xml version="1.0" encoding="UTF-8" standalone="yes"?>
<Relationships xmlns="http://schemas.openxmlformats.org/package/2006/relationships"><Relationship Id="rId8" Type="http://schemas.microsoft.com/office/2007/relationships/diagramDrawing" Target="../diagrams/drawing26.xml"/><Relationship Id="rId3" Type="http://schemas.openxmlformats.org/officeDocument/2006/relationships/image" Target="../media/image35.JPG"/><Relationship Id="rId7" Type="http://schemas.openxmlformats.org/officeDocument/2006/relationships/diagramColors" Target="../diagrams/colors26.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6.xml"/><Relationship Id="rId11" Type="http://schemas.openxmlformats.org/officeDocument/2006/relationships/audio" Target="../media/audio1.wav"/><Relationship Id="rId5" Type="http://schemas.openxmlformats.org/officeDocument/2006/relationships/diagramLayout" Target="../diagrams/layout26.xml"/><Relationship Id="rId10" Type="http://schemas.openxmlformats.org/officeDocument/2006/relationships/image" Target="../media/image38.jpg"/><Relationship Id="rId4" Type="http://schemas.openxmlformats.org/officeDocument/2006/relationships/diagramData" Target="../diagrams/data26.xml"/><Relationship Id="rId9" Type="http://schemas.openxmlformats.org/officeDocument/2006/relationships/image" Target="../media/image37.jpeg"/></Relationships>
</file>

<file path=ppt/slides/_rels/slide31.xml.rels><?xml version="1.0" encoding="UTF-8" standalone="yes"?>
<Relationships xmlns="http://schemas.openxmlformats.org/package/2006/relationships"><Relationship Id="rId8" Type="http://schemas.microsoft.com/office/2007/relationships/diagramDrawing" Target="../diagrams/drawing27.xml"/><Relationship Id="rId13" Type="http://schemas.openxmlformats.org/officeDocument/2006/relationships/diagramQuickStyle" Target="../diagrams/quickStyle28.xml"/><Relationship Id="rId3" Type="http://schemas.openxmlformats.org/officeDocument/2006/relationships/image" Target="../media/image35.JPG"/><Relationship Id="rId7" Type="http://schemas.openxmlformats.org/officeDocument/2006/relationships/diagramColors" Target="../diagrams/colors27.xml"/><Relationship Id="rId12" Type="http://schemas.openxmlformats.org/officeDocument/2006/relationships/diagramLayout" Target="../diagrams/layout28.xml"/><Relationship Id="rId2" Type="http://schemas.openxmlformats.org/officeDocument/2006/relationships/audio" Target="../media/audio1.wav"/><Relationship Id="rId16"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7.xml"/><Relationship Id="rId11" Type="http://schemas.openxmlformats.org/officeDocument/2006/relationships/diagramData" Target="../diagrams/data28.xml"/><Relationship Id="rId5" Type="http://schemas.openxmlformats.org/officeDocument/2006/relationships/diagramLayout" Target="../diagrams/layout27.xml"/><Relationship Id="rId15" Type="http://schemas.microsoft.com/office/2007/relationships/diagramDrawing" Target="../diagrams/drawing28.xml"/><Relationship Id="rId10" Type="http://schemas.openxmlformats.org/officeDocument/2006/relationships/image" Target="../media/image40.jpg"/><Relationship Id="rId4" Type="http://schemas.openxmlformats.org/officeDocument/2006/relationships/diagramData" Target="../diagrams/data27.xml"/><Relationship Id="rId9" Type="http://schemas.openxmlformats.org/officeDocument/2006/relationships/image" Target="../media/image39.jpg"/><Relationship Id="rId14" Type="http://schemas.openxmlformats.org/officeDocument/2006/relationships/diagramColors" Target="../diagrams/colors28.xml"/></Relationships>
</file>

<file path=ppt/slides/_rels/slide32.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9.JPG"/><Relationship Id="rId7" Type="http://schemas.openxmlformats.org/officeDocument/2006/relationships/diagramColors" Target="../diagrams/colors29.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29.xml"/><Relationship Id="rId5" Type="http://schemas.openxmlformats.org/officeDocument/2006/relationships/diagramLayout" Target="../diagrams/layout29.xml"/><Relationship Id="rId10" Type="http://schemas.openxmlformats.org/officeDocument/2006/relationships/audio" Target="../media/audio1.wav"/><Relationship Id="rId4" Type="http://schemas.openxmlformats.org/officeDocument/2006/relationships/diagramData" Target="../diagrams/data29.xml"/><Relationship Id="rId9" Type="http://schemas.openxmlformats.org/officeDocument/2006/relationships/image" Target="../media/image41.jpg"/></Relationships>
</file>

<file path=ppt/slides/_rels/slide33.xml.rels><?xml version="1.0" encoding="UTF-8" standalone="yes"?>
<Relationships xmlns="http://schemas.openxmlformats.org/package/2006/relationships"><Relationship Id="rId8" Type="http://schemas.microsoft.com/office/2007/relationships/diagramDrawing" Target="../diagrams/drawing30.xml"/><Relationship Id="rId3" Type="http://schemas.openxmlformats.org/officeDocument/2006/relationships/image" Target="../media/image9.JPG"/><Relationship Id="rId7" Type="http://schemas.openxmlformats.org/officeDocument/2006/relationships/diagramColors" Target="../diagrams/colors30.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30.xml"/><Relationship Id="rId5" Type="http://schemas.openxmlformats.org/officeDocument/2006/relationships/diagramLayout" Target="../diagrams/layout30.xml"/><Relationship Id="rId10" Type="http://schemas.openxmlformats.org/officeDocument/2006/relationships/audio" Target="../media/audio1.wav"/><Relationship Id="rId4" Type="http://schemas.openxmlformats.org/officeDocument/2006/relationships/diagramData" Target="../diagrams/data30.xml"/><Relationship Id="rId9" Type="http://schemas.openxmlformats.org/officeDocument/2006/relationships/image" Target="../media/image35.JPG"/></Relationships>
</file>

<file path=ppt/slides/_rels/slide34.xml.rels><?xml version="1.0" encoding="UTF-8" standalone="yes"?>
<Relationships xmlns="http://schemas.openxmlformats.org/package/2006/relationships"><Relationship Id="rId8" Type="http://schemas.microsoft.com/office/2007/relationships/diagramDrawing" Target="../diagrams/drawing31.xml"/><Relationship Id="rId3" Type="http://schemas.openxmlformats.org/officeDocument/2006/relationships/image" Target="../media/image42.png"/><Relationship Id="rId7" Type="http://schemas.openxmlformats.org/officeDocument/2006/relationships/diagramColors" Target="../diagrams/colors31.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31.xml"/><Relationship Id="rId5" Type="http://schemas.openxmlformats.org/officeDocument/2006/relationships/diagramLayout" Target="../diagrams/layout31.xml"/><Relationship Id="rId4" Type="http://schemas.openxmlformats.org/officeDocument/2006/relationships/diagramData" Target="../diagrams/data31.xml"/><Relationship Id="rId9" Type="http://schemas.openxmlformats.org/officeDocument/2006/relationships/audio" Target="../media/audio1.wav"/></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32.xml"/><Relationship Id="rId3" Type="http://schemas.openxmlformats.org/officeDocument/2006/relationships/image" Target="../media/image42.png"/><Relationship Id="rId7" Type="http://schemas.openxmlformats.org/officeDocument/2006/relationships/diagramColors" Target="../diagrams/colors3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32.xml"/><Relationship Id="rId5" Type="http://schemas.openxmlformats.org/officeDocument/2006/relationships/diagramLayout" Target="../diagrams/layout32.xml"/><Relationship Id="rId10" Type="http://schemas.openxmlformats.org/officeDocument/2006/relationships/audio" Target="../media/audio1.wav"/><Relationship Id="rId4" Type="http://schemas.openxmlformats.org/officeDocument/2006/relationships/diagramData" Target="../diagrams/data32.xml"/><Relationship Id="rId9" Type="http://schemas.openxmlformats.org/officeDocument/2006/relationships/image" Target="../media/image43.jpg"/></Relationships>
</file>

<file path=ppt/slides/_rels/slide37.xml.rels><?xml version="1.0" encoding="UTF-8" standalone="yes"?>
<Relationships xmlns="http://schemas.openxmlformats.org/package/2006/relationships"><Relationship Id="rId8" Type="http://schemas.microsoft.com/office/2007/relationships/diagramDrawing" Target="../diagrams/drawing33.xml"/><Relationship Id="rId3" Type="http://schemas.openxmlformats.org/officeDocument/2006/relationships/image" Target="../media/image42.png"/><Relationship Id="rId7" Type="http://schemas.openxmlformats.org/officeDocument/2006/relationships/diagramColors" Target="../diagrams/colors33.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33.xml"/><Relationship Id="rId5" Type="http://schemas.openxmlformats.org/officeDocument/2006/relationships/diagramLayout" Target="../diagrams/layout33.xml"/><Relationship Id="rId10" Type="http://schemas.openxmlformats.org/officeDocument/2006/relationships/audio" Target="../media/audio1.wav"/><Relationship Id="rId4" Type="http://schemas.openxmlformats.org/officeDocument/2006/relationships/diagramData" Target="../diagrams/data33.xml"/><Relationship Id="rId9" Type="http://schemas.openxmlformats.org/officeDocument/2006/relationships/image" Target="../media/image44.jpg"/></Relationships>
</file>

<file path=ppt/slides/_rels/slide38.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10" Type="http://schemas.openxmlformats.org/officeDocument/2006/relationships/audio" Target="../media/audio1.wav"/><Relationship Id="rId4" Type="http://schemas.openxmlformats.org/officeDocument/2006/relationships/diagramLayout" Target="../diagrams/layout34.xml"/></Relationships>
</file>

<file path=ppt/slides/_rels/slide39.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35.xml"/><Relationship Id="rId11" Type="http://schemas.openxmlformats.org/officeDocument/2006/relationships/audio" Target="../media/audio1.wav"/><Relationship Id="rId5" Type="http://schemas.openxmlformats.org/officeDocument/2006/relationships/diagramQuickStyle" Target="../diagrams/quickStyle35.xml"/><Relationship Id="rId4" Type="http://schemas.openxmlformats.org/officeDocument/2006/relationships/diagramLayout" Target="../diagrams/layout35.xml"/><Relationship Id="rId9" Type="http://schemas.openxmlformats.org/officeDocument/2006/relationships/image" Target="../media/image47.jpg"/></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36.xml"/><Relationship Id="rId3" Type="http://schemas.openxmlformats.org/officeDocument/2006/relationships/image" Target="../media/image50.jpeg"/><Relationship Id="rId7" Type="http://schemas.openxmlformats.org/officeDocument/2006/relationships/diagramQuickStyle" Target="../diagrams/quickStyle36.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Layout" Target="../diagrams/layout36.xml"/><Relationship Id="rId5" Type="http://schemas.openxmlformats.org/officeDocument/2006/relationships/diagramData" Target="../diagrams/data36.xml"/><Relationship Id="rId10" Type="http://schemas.openxmlformats.org/officeDocument/2006/relationships/audio" Target="../media/audio1.wav"/><Relationship Id="rId4" Type="http://schemas.openxmlformats.org/officeDocument/2006/relationships/image" Target="../media/image51.jpeg"/><Relationship Id="rId9" Type="http://schemas.microsoft.com/office/2007/relationships/diagramDrawing" Target="../diagrams/drawing36.xml"/></Relationships>
</file>

<file path=ppt/slides/_rels/slide4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37.xml"/><Relationship Id="rId5" Type="http://schemas.openxmlformats.org/officeDocument/2006/relationships/diagramQuickStyle" Target="../diagrams/quickStyle37.xml"/><Relationship Id="rId10" Type="http://schemas.openxmlformats.org/officeDocument/2006/relationships/audio" Target="../media/audio1.wav"/><Relationship Id="rId4" Type="http://schemas.openxmlformats.org/officeDocument/2006/relationships/diagramLayout" Target="../diagrams/layout37.xml"/><Relationship Id="rId9" Type="http://schemas.openxmlformats.org/officeDocument/2006/relationships/image" Target="../media/image53.jpg"/></Relationships>
</file>

<file path=ppt/slides/_rels/slide43.xml.rels><?xml version="1.0" encoding="UTF-8" standalone="yes"?>
<Relationships xmlns="http://schemas.openxmlformats.org/package/2006/relationships"><Relationship Id="rId8" Type="http://schemas.microsoft.com/office/2007/relationships/diagramDrawing" Target="../diagrams/drawing38.xml"/><Relationship Id="rId3" Type="http://schemas.openxmlformats.org/officeDocument/2006/relationships/image" Target="../media/image42.png"/><Relationship Id="rId7" Type="http://schemas.openxmlformats.org/officeDocument/2006/relationships/diagramColors" Target="../diagrams/colors38.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38.xml"/><Relationship Id="rId5" Type="http://schemas.openxmlformats.org/officeDocument/2006/relationships/diagramLayout" Target="../diagrams/layout38.xml"/><Relationship Id="rId4" Type="http://schemas.openxmlformats.org/officeDocument/2006/relationships/diagramData" Target="../diagrams/data38.xml"/><Relationship Id="rId9" Type="http://schemas.openxmlformats.org/officeDocument/2006/relationships/audio" Target="../media/audio1.wav"/></Relationships>
</file>

<file path=ppt/slides/_rels/slide44.xml.rels><?xml version="1.0" encoding="UTF-8" standalone="yes"?>
<Relationships xmlns="http://schemas.openxmlformats.org/package/2006/relationships"><Relationship Id="rId8" Type="http://schemas.microsoft.com/office/2007/relationships/diagramDrawing" Target="../diagrams/drawing39.xml"/><Relationship Id="rId3" Type="http://schemas.openxmlformats.org/officeDocument/2006/relationships/image" Target="../media/image54.jpg"/><Relationship Id="rId7" Type="http://schemas.openxmlformats.org/officeDocument/2006/relationships/diagramColors" Target="../diagrams/colors39.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QuickStyle" Target="../diagrams/quickStyle39.xml"/><Relationship Id="rId5" Type="http://schemas.openxmlformats.org/officeDocument/2006/relationships/diagramLayout" Target="../diagrams/layout39.xml"/><Relationship Id="rId10" Type="http://schemas.openxmlformats.org/officeDocument/2006/relationships/audio" Target="../media/audio1.wav"/><Relationship Id="rId4" Type="http://schemas.openxmlformats.org/officeDocument/2006/relationships/diagramData" Target="../diagrams/data39.xml"/><Relationship Id="rId9" Type="http://schemas.openxmlformats.org/officeDocument/2006/relationships/image" Target="../media/image55.jpeg"/></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microsoft.com/office/2007/relationships/diagramDrawing" Target="../diagrams/drawing40.xml"/><Relationship Id="rId3" Type="http://schemas.openxmlformats.org/officeDocument/2006/relationships/image" Target="../media/image56.jpg"/><Relationship Id="rId7" Type="http://schemas.openxmlformats.org/officeDocument/2006/relationships/diagramColors" Target="../diagrams/colors40.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40.xml"/><Relationship Id="rId5" Type="http://schemas.openxmlformats.org/officeDocument/2006/relationships/diagramLayout" Target="../diagrams/layout40.xml"/><Relationship Id="rId10" Type="http://schemas.openxmlformats.org/officeDocument/2006/relationships/audio" Target="../media/audio1.wav"/><Relationship Id="rId4" Type="http://schemas.openxmlformats.org/officeDocument/2006/relationships/diagramData" Target="../diagrams/data40.xml"/><Relationship Id="rId9" Type="http://schemas.openxmlformats.org/officeDocument/2006/relationships/image" Target="../media/image57.jpg"/></Relationships>
</file>

<file path=ppt/slides/_rels/slide47.xml.rels><?xml version="1.0" encoding="UTF-8" standalone="yes"?>
<Relationships xmlns="http://schemas.openxmlformats.org/package/2006/relationships"><Relationship Id="rId8" Type="http://schemas.microsoft.com/office/2007/relationships/diagramDrawing" Target="../diagrams/drawing41.xml"/><Relationship Id="rId3" Type="http://schemas.openxmlformats.org/officeDocument/2006/relationships/image" Target="../media/image58.jpg"/><Relationship Id="rId7" Type="http://schemas.openxmlformats.org/officeDocument/2006/relationships/diagramColors" Target="../diagrams/colors4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41.xml"/><Relationship Id="rId11" Type="http://schemas.openxmlformats.org/officeDocument/2006/relationships/audio" Target="../media/audio1.wav"/><Relationship Id="rId5" Type="http://schemas.openxmlformats.org/officeDocument/2006/relationships/diagramLayout" Target="../diagrams/layout41.xml"/><Relationship Id="rId10" Type="http://schemas.openxmlformats.org/officeDocument/2006/relationships/image" Target="../media/image60.jpeg"/><Relationship Id="rId4" Type="http://schemas.openxmlformats.org/officeDocument/2006/relationships/diagramData" Target="../diagrams/data41.xml"/><Relationship Id="rId9"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62.jpg"/></Relationships>
</file>

<file path=ppt/slides/_rels/slide4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64.jpg"/></Relationships>
</file>

<file path=ppt/slides/_rels/slide50.xml.rels><?xml version="1.0" encoding="UTF-8" standalone="yes"?>
<Relationships xmlns="http://schemas.openxmlformats.org/package/2006/relationships"><Relationship Id="rId8" Type="http://schemas.microsoft.com/office/2007/relationships/diagramDrawing" Target="../diagrams/drawing42.xml"/><Relationship Id="rId3" Type="http://schemas.openxmlformats.org/officeDocument/2006/relationships/image" Target="../media/image56.jpg"/><Relationship Id="rId7" Type="http://schemas.openxmlformats.org/officeDocument/2006/relationships/diagramColors" Target="../diagrams/colors4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QuickStyle" Target="../diagrams/quickStyle42.xml"/><Relationship Id="rId11" Type="http://schemas.openxmlformats.org/officeDocument/2006/relationships/audio" Target="../media/audio1.wav"/><Relationship Id="rId5" Type="http://schemas.openxmlformats.org/officeDocument/2006/relationships/diagramLayout" Target="../diagrams/layout42.xml"/><Relationship Id="rId10" Type="http://schemas.openxmlformats.org/officeDocument/2006/relationships/image" Target="../media/image66.jpeg"/><Relationship Id="rId4" Type="http://schemas.openxmlformats.org/officeDocument/2006/relationships/diagramData" Target="../diagrams/data42.xml"/><Relationship Id="rId9" Type="http://schemas.openxmlformats.org/officeDocument/2006/relationships/image" Target="../media/image65.jpeg"/></Relationships>
</file>

<file path=ppt/slides/_rels/slide5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alphaModFix amt="25000"/>
            <a:lum/>
          </a:blip>
          <a:srcRect/>
          <a:stretch>
            <a:fillRect t="-14000" b="-14000"/>
          </a:stretch>
        </a:blipFill>
        <a:effectLst/>
      </p:bgPr>
    </p:bg>
    <p:spTree>
      <p:nvGrpSpPr>
        <p:cNvPr id="1" name=""/>
        <p:cNvGrpSpPr/>
        <p:nvPr/>
      </p:nvGrpSpPr>
      <p:grpSpPr>
        <a:xfrm>
          <a:off x="0" y="0"/>
          <a:ext cx="0" cy="0"/>
          <a:chOff x="0" y="0"/>
          <a:chExt cx="0" cy="0"/>
        </a:xfrm>
      </p:grpSpPr>
      <p:sp>
        <p:nvSpPr>
          <p:cNvPr id="7" name="Title 21">
            <a:extLst>
              <a:ext uri="{FF2B5EF4-FFF2-40B4-BE49-F238E27FC236}">
                <a16:creationId xmlns:a16="http://schemas.microsoft.com/office/drawing/2014/main" id="{092FF1CB-A2CB-4446-BC62-DA2743266098}"/>
              </a:ext>
            </a:extLst>
          </p:cNvPr>
          <p:cNvSpPr txBox="1">
            <a:spLocks/>
          </p:cNvSpPr>
          <p:nvPr/>
        </p:nvSpPr>
        <p:spPr>
          <a:xfrm>
            <a:off x="520505" y="3581733"/>
            <a:ext cx="3511649" cy="2112846"/>
          </a:xfrm>
          <a:prstGeom prst="rect">
            <a:avLst/>
          </a:prstGeom>
          <a:scene3d>
            <a:camera prst="orthographicFront"/>
            <a:lightRig rig="threePt" dir="t"/>
          </a:scene3d>
          <a:sp3d>
            <a:bevelT w="152400" h="50800" prst="softRound"/>
            <a:bevelB w="152400" h="50800" prst="softRound"/>
          </a:sp3d>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rtl="1"/>
            <a:r>
              <a:rPr lang="fa-IR" sz="2000" dirty="0">
                <a:solidFill>
                  <a:schemeClr val="bg1"/>
                </a:solidFill>
                <a:cs typeface="B Titr" panose="00000700000000000000" pitchFamily="2" charset="-78"/>
              </a:rPr>
              <a:t>توسعه سرمایه گذاری به عنوان یکی از ارکان اصلی اقتصاد شهری، مستلزم شناسایی درست ظرفیت های موجود و معرفی کامل آن به جامعه سرمایه گذاران است. </a:t>
            </a:r>
          </a:p>
          <a:p>
            <a:pPr algn="just" rtl="1"/>
            <a:r>
              <a:rPr lang="fa-IR" sz="1600" b="1" u="sng" dirty="0">
                <a:solidFill>
                  <a:srgbClr val="7030A0"/>
                </a:solidFill>
                <a:cs typeface="B Titr" panose="00000700000000000000" pitchFamily="2" charset="-78"/>
              </a:rPr>
              <a:t>سیدمحمدرضا سیدالنگی، شهردار گرگان</a:t>
            </a:r>
            <a:endParaRPr lang="en-US" sz="1600" b="1" u="sng" dirty="0">
              <a:solidFill>
                <a:srgbClr val="7030A0"/>
              </a:solidFill>
              <a:cs typeface="B Titr" panose="00000700000000000000" pitchFamily="2" charset="-78"/>
            </a:endParaRPr>
          </a:p>
        </p:txBody>
      </p:sp>
      <p:sp>
        <p:nvSpPr>
          <p:cNvPr id="23" name="Title 21">
            <a:extLst>
              <a:ext uri="{FF2B5EF4-FFF2-40B4-BE49-F238E27FC236}">
                <a16:creationId xmlns:a16="http://schemas.microsoft.com/office/drawing/2014/main" id="{9EFDD73D-3ACD-4ACB-AB08-871693DCC44C}"/>
              </a:ext>
            </a:extLst>
          </p:cNvPr>
          <p:cNvSpPr txBox="1">
            <a:spLocks/>
          </p:cNvSpPr>
          <p:nvPr/>
        </p:nvSpPr>
        <p:spPr>
          <a:xfrm>
            <a:off x="4032154" y="6194426"/>
            <a:ext cx="4948313" cy="48305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fa-IR" sz="2400" b="1" u="sng" dirty="0">
                <a:solidFill>
                  <a:srgbClr val="002060"/>
                </a:solidFill>
                <a:cs typeface="B Titr" panose="00000700000000000000" pitchFamily="2" charset="-78"/>
              </a:rPr>
              <a:t>اداره سرمایه گذاری  و مشارکت های مردمی</a:t>
            </a:r>
            <a:endParaRPr lang="en-US" sz="2400" b="1" u="sng" dirty="0">
              <a:solidFill>
                <a:srgbClr val="002060"/>
              </a:solidFill>
              <a:cs typeface="B Titr" panose="00000700000000000000" pitchFamily="2" charset="-78"/>
            </a:endParaRPr>
          </a:p>
        </p:txBody>
      </p:sp>
      <p:pic>
        <p:nvPicPr>
          <p:cNvPr id="10" name="Picture 9">
            <a:extLst>
              <a:ext uri="{FF2B5EF4-FFF2-40B4-BE49-F238E27FC236}">
                <a16:creationId xmlns:a16="http://schemas.microsoft.com/office/drawing/2014/main" id="{5B3A8772-11D4-40CE-A535-CECC352F2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331" y="863209"/>
            <a:ext cx="3207644" cy="2885266"/>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9D354435-65C3-47D6-931F-D76AFEBEA1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67" y="6153144"/>
            <a:ext cx="1008186" cy="693717"/>
          </a:xfrm>
          <a:prstGeom prst="rect">
            <a:avLst/>
          </a:prstGeom>
        </p:spPr>
      </p:pic>
      <p:pic>
        <p:nvPicPr>
          <p:cNvPr id="15" name="Picture 14">
            <a:extLst>
              <a:ext uri="{FF2B5EF4-FFF2-40B4-BE49-F238E27FC236}">
                <a16:creationId xmlns:a16="http://schemas.microsoft.com/office/drawing/2014/main" id="{0EF09A6F-4FF8-46F9-B19F-47A6B8FE8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96357" y="6029155"/>
            <a:ext cx="895643" cy="813600"/>
          </a:xfrm>
          <a:prstGeom prst="rect">
            <a:avLst/>
          </a:prstGeom>
        </p:spPr>
      </p:pic>
      <p:graphicFrame>
        <p:nvGraphicFramePr>
          <p:cNvPr id="18" name="Diagram 17">
            <a:extLst>
              <a:ext uri="{FF2B5EF4-FFF2-40B4-BE49-F238E27FC236}">
                <a16:creationId xmlns:a16="http://schemas.microsoft.com/office/drawing/2014/main" id="{32B6BF47-15BF-4852-A896-12B228DDFF22}"/>
              </a:ext>
            </a:extLst>
          </p:cNvPr>
          <p:cNvGraphicFramePr/>
          <p:nvPr>
            <p:extLst>
              <p:ext uri="{D42A27DB-BD31-4B8C-83A1-F6EECF244321}">
                <p14:modId xmlns:p14="http://schemas.microsoft.com/office/powerpoint/2010/main" val="1677971039"/>
              </p:ext>
            </p:extLst>
          </p:nvPr>
        </p:nvGraphicFramePr>
        <p:xfrm>
          <a:off x="4833424" y="180515"/>
          <a:ext cx="2777197" cy="4830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2" name="Picture 21">
            <a:extLst>
              <a:ext uri="{FF2B5EF4-FFF2-40B4-BE49-F238E27FC236}">
                <a16:creationId xmlns:a16="http://schemas.microsoft.com/office/drawing/2014/main" id="{0B940210-2B11-4402-B074-022615A1A0B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31440" y="1537230"/>
            <a:ext cx="2142510" cy="1828800"/>
          </a:xfrm>
          <a:prstGeom prst="rect">
            <a:avLst/>
          </a:prstGeom>
          <a:ln>
            <a:noFill/>
          </a:ln>
          <a:effectLst>
            <a:softEdge rad="112500"/>
          </a:effectLst>
        </p:spPr>
      </p:pic>
      <p:pic>
        <p:nvPicPr>
          <p:cNvPr id="27" name="Picture 26">
            <a:extLst>
              <a:ext uri="{FF2B5EF4-FFF2-40B4-BE49-F238E27FC236}">
                <a16:creationId xmlns:a16="http://schemas.microsoft.com/office/drawing/2014/main" id="{BBC18318-0518-4E78-925B-E0215D88B67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742285" y="3541475"/>
            <a:ext cx="2142510" cy="1828800"/>
          </a:xfrm>
          <a:prstGeom prst="rect">
            <a:avLst/>
          </a:prstGeom>
          <a:ln>
            <a:noFill/>
          </a:ln>
          <a:effectLst>
            <a:softEdge rad="112500"/>
          </a:effectLst>
        </p:spPr>
      </p:pic>
      <p:pic>
        <p:nvPicPr>
          <p:cNvPr id="29" name="Picture 28">
            <a:extLst>
              <a:ext uri="{FF2B5EF4-FFF2-40B4-BE49-F238E27FC236}">
                <a16:creationId xmlns:a16="http://schemas.microsoft.com/office/drawing/2014/main" id="{468EA450-DAEE-4599-8C0B-3C547C4D6C8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6516" y="3541476"/>
            <a:ext cx="2232335" cy="1828799"/>
          </a:xfrm>
          <a:prstGeom prst="rect">
            <a:avLst/>
          </a:prstGeom>
          <a:ln>
            <a:noFill/>
          </a:ln>
          <a:effectLst>
            <a:softEdge rad="112500"/>
          </a:effectLst>
        </p:spPr>
      </p:pic>
      <p:pic>
        <p:nvPicPr>
          <p:cNvPr id="3" name="Picture 2">
            <a:extLst>
              <a:ext uri="{FF2B5EF4-FFF2-40B4-BE49-F238E27FC236}">
                <a16:creationId xmlns:a16="http://schemas.microsoft.com/office/drawing/2014/main" id="{12CF59AD-E6DF-4332-BF5A-8EEED01B575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11230" y="1487725"/>
            <a:ext cx="2289643" cy="1838162"/>
          </a:xfrm>
          <a:prstGeom prst="rect">
            <a:avLst/>
          </a:prstGeom>
          <a:ln>
            <a:noFill/>
          </a:ln>
          <a:effectLst>
            <a:softEdge rad="112500"/>
          </a:effectLst>
        </p:spPr>
      </p:pic>
      <p:pic>
        <p:nvPicPr>
          <p:cNvPr id="5" name="Picture 4">
            <a:extLst>
              <a:ext uri="{FF2B5EF4-FFF2-40B4-BE49-F238E27FC236}">
                <a16:creationId xmlns:a16="http://schemas.microsoft.com/office/drawing/2014/main" id="{D44DA9F5-E0D4-4B2A-8EB3-B41E8A764D9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86773" y="3581732"/>
            <a:ext cx="2314100" cy="1828799"/>
          </a:xfrm>
          <a:prstGeom prst="rect">
            <a:avLst/>
          </a:prstGeom>
          <a:ln>
            <a:noFill/>
          </a:ln>
          <a:effectLst>
            <a:softEdge rad="112500"/>
          </a:effectLst>
        </p:spPr>
      </p:pic>
      <p:graphicFrame>
        <p:nvGraphicFramePr>
          <p:cNvPr id="2" name="Diagram 1">
            <a:extLst>
              <a:ext uri="{FF2B5EF4-FFF2-40B4-BE49-F238E27FC236}">
                <a16:creationId xmlns:a16="http://schemas.microsoft.com/office/drawing/2014/main" id="{53258B24-BE28-4806-931D-0E5BCAA8AC4D}"/>
              </a:ext>
            </a:extLst>
          </p:cNvPr>
          <p:cNvGraphicFramePr/>
          <p:nvPr>
            <p:extLst>
              <p:ext uri="{D42A27DB-BD31-4B8C-83A1-F6EECF244321}">
                <p14:modId xmlns:p14="http://schemas.microsoft.com/office/powerpoint/2010/main" val="2480494509"/>
              </p:ext>
            </p:extLst>
          </p:nvPr>
        </p:nvGraphicFramePr>
        <p:xfrm>
          <a:off x="7610620" y="713080"/>
          <a:ext cx="4133557" cy="77464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4" name="Picture 3">
            <a:extLst>
              <a:ext uri="{FF2B5EF4-FFF2-40B4-BE49-F238E27FC236}">
                <a16:creationId xmlns:a16="http://schemas.microsoft.com/office/drawing/2014/main" id="{6DB220AA-33DF-45F0-BE99-19475F28F3E5}"/>
              </a:ext>
            </a:extLst>
          </p:cNvPr>
          <p:cNvPicPr>
            <a:picLocks noChangeAspect="1"/>
          </p:cNvPicPr>
          <p:nvPr/>
        </p:nvPicPr>
        <p:blipFill>
          <a:blip r:embed="rId22"/>
          <a:stretch>
            <a:fillRect/>
          </a:stretch>
        </p:blipFill>
        <p:spPr>
          <a:xfrm>
            <a:off x="7366516" y="1621704"/>
            <a:ext cx="2096349" cy="1694820"/>
          </a:xfrm>
          <a:prstGeom prst="rect">
            <a:avLst/>
          </a:prstGeom>
          <a:ln>
            <a:noFill/>
          </a:ln>
          <a:effectLst>
            <a:softEdge rad="112500"/>
          </a:effectLst>
        </p:spPr>
      </p:pic>
    </p:spTree>
    <p:extLst>
      <p:ext uri="{BB962C8B-B14F-4D97-AF65-F5344CB8AC3E}">
        <p14:creationId xmlns:p14="http://schemas.microsoft.com/office/powerpoint/2010/main" val="3352200748"/>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23" name="camera.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lum/>
          </a:blip>
          <a:srcRect/>
          <a:stretch>
            <a:fillRect/>
          </a:stretch>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A8003D1-22BB-4653-8A91-C91338DB3D7E}"/>
              </a:ext>
            </a:extLst>
          </p:cNvPr>
          <p:cNvPicPr>
            <a:picLocks noChangeAspect="1"/>
          </p:cNvPicPr>
          <p:nvPr/>
        </p:nvPicPr>
        <p:blipFill rotWithShape="1">
          <a:blip r:embed="rId4"/>
          <a:srcRect l="12330"/>
          <a:stretch/>
        </p:blipFill>
        <p:spPr>
          <a:xfrm>
            <a:off x="6461760" y="554041"/>
            <a:ext cx="4736124" cy="2700996"/>
          </a:xfrm>
          <a:prstGeom prst="rect">
            <a:avLst/>
          </a:prstGeom>
        </p:spPr>
      </p:pic>
      <p:sp>
        <p:nvSpPr>
          <p:cNvPr id="22" name="Title 21">
            <a:extLst>
              <a:ext uri="{FF2B5EF4-FFF2-40B4-BE49-F238E27FC236}">
                <a16:creationId xmlns:a16="http://schemas.microsoft.com/office/drawing/2014/main" id="{0F671FC2-79EB-486A-91B3-EBBB27CC1E21}"/>
              </a:ext>
            </a:extLst>
          </p:cNvPr>
          <p:cNvSpPr>
            <a:spLocks noGrp="1"/>
          </p:cNvSpPr>
          <p:nvPr>
            <p:ph type="title"/>
          </p:nvPr>
        </p:nvSpPr>
        <p:spPr>
          <a:xfrm>
            <a:off x="5523915" y="4737296"/>
            <a:ext cx="6217919" cy="721474"/>
          </a:xfrm>
        </p:spPr>
        <p:txBody>
          <a:bodyPr>
            <a:noAutofit/>
          </a:bodyPr>
          <a:lstStyle/>
          <a:p>
            <a:pPr algn="ctr"/>
            <a:r>
              <a:rPr lang="fa-IR" sz="5400" dirty="0">
                <a:solidFill>
                  <a:srgbClr val="7030A0"/>
                </a:solidFill>
                <a:cs typeface="B Davat" panose="00000400000000000000" pitchFamily="2" charset="-78"/>
              </a:rPr>
              <a:t>معرفی فرصت های </a:t>
            </a:r>
            <a:br>
              <a:rPr lang="fa-IR" sz="5400" dirty="0">
                <a:solidFill>
                  <a:srgbClr val="7030A0"/>
                </a:solidFill>
                <a:cs typeface="B Davat" panose="00000400000000000000" pitchFamily="2" charset="-78"/>
              </a:rPr>
            </a:br>
            <a:r>
              <a:rPr lang="fa-IR" sz="5400" dirty="0">
                <a:solidFill>
                  <a:srgbClr val="7030A0"/>
                </a:solidFill>
                <a:cs typeface="B Davat" panose="00000400000000000000" pitchFamily="2" charset="-78"/>
              </a:rPr>
              <a:t>سرمایه گذاری </a:t>
            </a:r>
            <a:endParaRPr lang="en-US" sz="5400" dirty="0">
              <a:solidFill>
                <a:srgbClr val="7030A0"/>
              </a:solidFill>
              <a:cs typeface="B Davat" panose="00000400000000000000" pitchFamily="2" charset="-78"/>
            </a:endParaRPr>
          </a:p>
        </p:txBody>
      </p:sp>
      <p:graphicFrame>
        <p:nvGraphicFramePr>
          <p:cNvPr id="35" name="Diagram 34">
            <a:extLst>
              <a:ext uri="{FF2B5EF4-FFF2-40B4-BE49-F238E27FC236}">
                <a16:creationId xmlns:a16="http://schemas.microsoft.com/office/drawing/2014/main" id="{426E0682-FEF3-453E-BB9F-4D5E9A45F30E}"/>
              </a:ext>
            </a:extLst>
          </p:cNvPr>
          <p:cNvGraphicFramePr/>
          <p:nvPr>
            <p:extLst>
              <p:ext uri="{D42A27DB-BD31-4B8C-83A1-F6EECF244321}">
                <p14:modId xmlns:p14="http://schemas.microsoft.com/office/powerpoint/2010/main" val="1628513555"/>
              </p:ext>
            </p:extLst>
          </p:nvPr>
        </p:nvGraphicFramePr>
        <p:xfrm>
          <a:off x="-121918" y="554041"/>
          <a:ext cx="6583678" cy="574991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7264694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alphaModFix amt="34000"/>
            <a:lum/>
          </a:blip>
          <a:srcRect/>
          <a:stretch>
            <a:fillRect t="-7000" b="-7000"/>
          </a:stretch>
        </a:blipFill>
        <a:effectLst/>
      </p:bgPr>
    </p:bg>
    <p:spTree>
      <p:nvGrpSpPr>
        <p:cNvPr id="1" name=""/>
        <p:cNvGrpSpPr/>
        <p:nvPr/>
      </p:nvGrpSpPr>
      <p:grpSpPr>
        <a:xfrm>
          <a:off x="0" y="0"/>
          <a:ext cx="0" cy="0"/>
          <a:chOff x="0" y="0"/>
          <a:chExt cx="0" cy="0"/>
        </a:xfrm>
      </p:grpSpPr>
      <p:sp>
        <p:nvSpPr>
          <p:cNvPr id="7" name="Title 21">
            <a:extLst>
              <a:ext uri="{FF2B5EF4-FFF2-40B4-BE49-F238E27FC236}">
                <a16:creationId xmlns:a16="http://schemas.microsoft.com/office/drawing/2014/main" id="{092FF1CB-A2CB-4446-BC62-DA2743266098}"/>
              </a:ext>
            </a:extLst>
          </p:cNvPr>
          <p:cNvSpPr txBox="1">
            <a:spLocks/>
          </p:cNvSpPr>
          <p:nvPr/>
        </p:nvSpPr>
        <p:spPr>
          <a:xfrm>
            <a:off x="520505" y="3581733"/>
            <a:ext cx="3511649" cy="2112846"/>
          </a:xfrm>
          <a:prstGeom prst="rect">
            <a:avLst/>
          </a:prstGeom>
          <a:scene3d>
            <a:camera prst="orthographicFront"/>
            <a:lightRig rig="threePt" dir="t"/>
          </a:scene3d>
          <a:sp3d>
            <a:bevelT w="152400" h="50800" prst="softRound"/>
            <a:bevelB w="152400" h="50800" prst="softRound"/>
          </a:sp3d>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rtl="1"/>
            <a:r>
              <a:rPr lang="fa-IR" sz="2000" dirty="0">
                <a:solidFill>
                  <a:schemeClr val="bg1"/>
                </a:solidFill>
                <a:cs typeface="B Titr" panose="00000700000000000000" pitchFamily="2" charset="-78"/>
              </a:rPr>
              <a:t>توسعه سرمایه گذاری به عنوان یکی از ارکان اصلی اقتصاد شهری، مستلزم شناسایی درست ظرفیت های موجود و معرفی کامل آن به جامعه سرمایه گذاران است. </a:t>
            </a:r>
          </a:p>
          <a:p>
            <a:pPr algn="just" rtl="1"/>
            <a:r>
              <a:rPr lang="fa-IR" sz="1600" b="1" u="sng" dirty="0">
                <a:solidFill>
                  <a:srgbClr val="7030A0"/>
                </a:solidFill>
                <a:cs typeface="B Titr" panose="00000700000000000000" pitchFamily="2" charset="-78"/>
              </a:rPr>
              <a:t>سیدمحمدرضا سیدالنگی، شهردار گرگان</a:t>
            </a:r>
            <a:endParaRPr lang="en-US" sz="1600" b="1" u="sng" dirty="0">
              <a:solidFill>
                <a:srgbClr val="7030A0"/>
              </a:solidFill>
              <a:cs typeface="B Titr" panose="00000700000000000000" pitchFamily="2" charset="-78"/>
            </a:endParaRPr>
          </a:p>
        </p:txBody>
      </p:sp>
      <p:sp>
        <p:nvSpPr>
          <p:cNvPr id="23" name="Title 21">
            <a:extLst>
              <a:ext uri="{FF2B5EF4-FFF2-40B4-BE49-F238E27FC236}">
                <a16:creationId xmlns:a16="http://schemas.microsoft.com/office/drawing/2014/main" id="{9EFDD73D-3ACD-4ACB-AB08-871693DCC44C}"/>
              </a:ext>
            </a:extLst>
          </p:cNvPr>
          <p:cNvSpPr txBox="1">
            <a:spLocks/>
          </p:cNvSpPr>
          <p:nvPr/>
        </p:nvSpPr>
        <p:spPr>
          <a:xfrm>
            <a:off x="4032154" y="6194426"/>
            <a:ext cx="4948313" cy="48305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fa-IR" sz="2400" b="1" u="sng" dirty="0">
                <a:solidFill>
                  <a:srgbClr val="00B050"/>
                </a:solidFill>
                <a:cs typeface="B Titr" panose="00000700000000000000" pitchFamily="2" charset="-78"/>
              </a:rPr>
              <a:t>اداره سرمایه گذاری  و مشارکت های مردمی</a:t>
            </a:r>
            <a:endParaRPr lang="en-US" sz="2400" b="1" u="sng" dirty="0">
              <a:solidFill>
                <a:srgbClr val="00B050"/>
              </a:solidFill>
              <a:cs typeface="B Titr" panose="00000700000000000000" pitchFamily="2" charset="-78"/>
            </a:endParaRPr>
          </a:p>
        </p:txBody>
      </p:sp>
      <p:pic>
        <p:nvPicPr>
          <p:cNvPr id="10" name="Picture 9">
            <a:extLst>
              <a:ext uri="{FF2B5EF4-FFF2-40B4-BE49-F238E27FC236}">
                <a16:creationId xmlns:a16="http://schemas.microsoft.com/office/drawing/2014/main" id="{5B3A8772-11D4-40CE-A535-CECC352F2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331" y="863209"/>
            <a:ext cx="3207644" cy="2885266"/>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9D354435-65C3-47D6-931F-D76AFEBEA1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67" y="6153144"/>
            <a:ext cx="1008186" cy="693717"/>
          </a:xfrm>
          <a:prstGeom prst="rect">
            <a:avLst/>
          </a:prstGeom>
        </p:spPr>
      </p:pic>
      <p:pic>
        <p:nvPicPr>
          <p:cNvPr id="15" name="Picture 14">
            <a:extLst>
              <a:ext uri="{FF2B5EF4-FFF2-40B4-BE49-F238E27FC236}">
                <a16:creationId xmlns:a16="http://schemas.microsoft.com/office/drawing/2014/main" id="{0EF09A6F-4FF8-46F9-B19F-47A6B8FE8A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96357" y="6029155"/>
            <a:ext cx="895643" cy="813600"/>
          </a:xfrm>
          <a:prstGeom prst="rect">
            <a:avLst/>
          </a:prstGeom>
        </p:spPr>
      </p:pic>
      <p:graphicFrame>
        <p:nvGraphicFramePr>
          <p:cNvPr id="18" name="Diagram 17">
            <a:extLst>
              <a:ext uri="{FF2B5EF4-FFF2-40B4-BE49-F238E27FC236}">
                <a16:creationId xmlns:a16="http://schemas.microsoft.com/office/drawing/2014/main" id="{32B6BF47-15BF-4852-A896-12B228DDFF22}"/>
              </a:ext>
            </a:extLst>
          </p:cNvPr>
          <p:cNvGraphicFramePr/>
          <p:nvPr/>
        </p:nvGraphicFramePr>
        <p:xfrm>
          <a:off x="4833424" y="180515"/>
          <a:ext cx="2777197" cy="4830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2" name="Picture 21">
            <a:extLst>
              <a:ext uri="{FF2B5EF4-FFF2-40B4-BE49-F238E27FC236}">
                <a16:creationId xmlns:a16="http://schemas.microsoft.com/office/drawing/2014/main" id="{0B940210-2B11-4402-B074-022615A1A0B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31440" y="1537230"/>
            <a:ext cx="2142510" cy="1828800"/>
          </a:xfrm>
          <a:prstGeom prst="rect">
            <a:avLst/>
          </a:prstGeom>
          <a:ln>
            <a:noFill/>
          </a:ln>
          <a:effectLst>
            <a:softEdge rad="112500"/>
          </a:effectLst>
        </p:spPr>
      </p:pic>
      <p:pic>
        <p:nvPicPr>
          <p:cNvPr id="27" name="Picture 26">
            <a:extLst>
              <a:ext uri="{FF2B5EF4-FFF2-40B4-BE49-F238E27FC236}">
                <a16:creationId xmlns:a16="http://schemas.microsoft.com/office/drawing/2014/main" id="{BBC18318-0518-4E78-925B-E0215D88B67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742285" y="3541475"/>
            <a:ext cx="2142510" cy="1828800"/>
          </a:xfrm>
          <a:prstGeom prst="rect">
            <a:avLst/>
          </a:prstGeom>
          <a:ln>
            <a:noFill/>
          </a:ln>
          <a:effectLst>
            <a:softEdge rad="112500"/>
          </a:effectLst>
        </p:spPr>
      </p:pic>
      <p:pic>
        <p:nvPicPr>
          <p:cNvPr id="29" name="Picture 28">
            <a:extLst>
              <a:ext uri="{FF2B5EF4-FFF2-40B4-BE49-F238E27FC236}">
                <a16:creationId xmlns:a16="http://schemas.microsoft.com/office/drawing/2014/main" id="{468EA450-DAEE-4599-8C0B-3C547C4D6C8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6516" y="3541476"/>
            <a:ext cx="2232335" cy="1828799"/>
          </a:xfrm>
          <a:prstGeom prst="rect">
            <a:avLst/>
          </a:prstGeom>
          <a:ln>
            <a:noFill/>
          </a:ln>
          <a:effectLst>
            <a:softEdge rad="112500"/>
          </a:effectLst>
        </p:spPr>
      </p:pic>
      <p:pic>
        <p:nvPicPr>
          <p:cNvPr id="3" name="Picture 2">
            <a:extLst>
              <a:ext uri="{FF2B5EF4-FFF2-40B4-BE49-F238E27FC236}">
                <a16:creationId xmlns:a16="http://schemas.microsoft.com/office/drawing/2014/main" id="{12CF59AD-E6DF-4332-BF5A-8EEED01B575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11230" y="1487725"/>
            <a:ext cx="2289643" cy="1838162"/>
          </a:xfrm>
          <a:prstGeom prst="rect">
            <a:avLst/>
          </a:prstGeom>
          <a:ln>
            <a:noFill/>
          </a:ln>
          <a:effectLst>
            <a:softEdge rad="112500"/>
          </a:effectLst>
        </p:spPr>
      </p:pic>
      <p:pic>
        <p:nvPicPr>
          <p:cNvPr id="5" name="Picture 4">
            <a:extLst>
              <a:ext uri="{FF2B5EF4-FFF2-40B4-BE49-F238E27FC236}">
                <a16:creationId xmlns:a16="http://schemas.microsoft.com/office/drawing/2014/main" id="{D44DA9F5-E0D4-4B2A-8EB3-B41E8A764D9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786773" y="3581732"/>
            <a:ext cx="2314100" cy="1828799"/>
          </a:xfrm>
          <a:prstGeom prst="rect">
            <a:avLst/>
          </a:prstGeom>
          <a:ln>
            <a:noFill/>
          </a:ln>
          <a:effectLst>
            <a:softEdge rad="112500"/>
          </a:effectLst>
        </p:spPr>
      </p:pic>
      <p:graphicFrame>
        <p:nvGraphicFramePr>
          <p:cNvPr id="2" name="Diagram 1">
            <a:extLst>
              <a:ext uri="{FF2B5EF4-FFF2-40B4-BE49-F238E27FC236}">
                <a16:creationId xmlns:a16="http://schemas.microsoft.com/office/drawing/2014/main" id="{53258B24-BE28-4806-931D-0E5BCAA8AC4D}"/>
              </a:ext>
            </a:extLst>
          </p:cNvPr>
          <p:cNvGraphicFramePr/>
          <p:nvPr/>
        </p:nvGraphicFramePr>
        <p:xfrm>
          <a:off x="7818789" y="903753"/>
          <a:ext cx="3889048" cy="483059"/>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4" name="Picture 3">
            <a:extLst>
              <a:ext uri="{FF2B5EF4-FFF2-40B4-BE49-F238E27FC236}">
                <a16:creationId xmlns:a16="http://schemas.microsoft.com/office/drawing/2014/main" id="{6DB220AA-33DF-45F0-BE99-19475F28F3E5}"/>
              </a:ext>
            </a:extLst>
          </p:cNvPr>
          <p:cNvPicPr>
            <a:picLocks noChangeAspect="1"/>
          </p:cNvPicPr>
          <p:nvPr/>
        </p:nvPicPr>
        <p:blipFill>
          <a:blip r:embed="rId22"/>
          <a:stretch>
            <a:fillRect/>
          </a:stretch>
        </p:blipFill>
        <p:spPr>
          <a:xfrm>
            <a:off x="7366516" y="1621704"/>
            <a:ext cx="2096349" cy="1694820"/>
          </a:xfrm>
          <a:prstGeom prst="rect">
            <a:avLst/>
          </a:prstGeom>
          <a:ln>
            <a:noFill/>
          </a:ln>
          <a:effectLst>
            <a:softEdge rad="112500"/>
          </a:effectLst>
        </p:spPr>
      </p:pic>
    </p:spTree>
    <p:extLst>
      <p:ext uri="{BB962C8B-B14F-4D97-AF65-F5344CB8AC3E}">
        <p14:creationId xmlns:p14="http://schemas.microsoft.com/office/powerpoint/2010/main" val="363539051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23" name="camera.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t="-16000" b="-16000"/>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3763284522"/>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7" name="Group 16">
            <a:extLst>
              <a:ext uri="{FF2B5EF4-FFF2-40B4-BE49-F238E27FC236}">
                <a16:creationId xmlns:a16="http://schemas.microsoft.com/office/drawing/2014/main" id="{77B19C93-7C7B-4801-88BB-1C5386911FB2}"/>
              </a:ext>
            </a:extLst>
          </p:cNvPr>
          <p:cNvGrpSpPr/>
          <p:nvPr/>
        </p:nvGrpSpPr>
        <p:grpSpPr>
          <a:xfrm>
            <a:off x="381315" y="1758462"/>
            <a:ext cx="11429370" cy="4642339"/>
            <a:chOff x="304389" y="1553102"/>
            <a:chExt cx="10758854" cy="4175021"/>
          </a:xfrm>
        </p:grpSpPr>
        <p:sp>
          <p:nvSpPr>
            <p:cNvPr id="18" name="Freeform: Shape 17">
              <a:extLst>
                <a:ext uri="{FF2B5EF4-FFF2-40B4-BE49-F238E27FC236}">
                  <a16:creationId xmlns:a16="http://schemas.microsoft.com/office/drawing/2014/main" id="{F82FB9FC-3781-46FC-B46E-63EE10D3255A}"/>
                </a:ext>
              </a:extLst>
            </p:cNvPr>
            <p:cNvSpPr/>
            <p:nvPr/>
          </p:nvSpPr>
          <p:spPr>
            <a:xfrm>
              <a:off x="4611189" y="1553102"/>
              <a:ext cx="6452054" cy="4175021"/>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7000 مترمربع قابل بهره برداری با کاربری مسکونی</a:t>
              </a:r>
              <a:br>
                <a:rPr lang="fa-IR" sz="2400" kern="1200" dirty="0">
                  <a:solidFill>
                    <a:schemeClr val="bg1"/>
                  </a:solidFill>
                  <a:cs typeface="B Titr" panose="00000700000000000000" pitchFamily="2" charset="-78"/>
                </a:rPr>
              </a:b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نوع کاربری مسکونی و تجاری</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درحال طی مراحل اخذ سند </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محل دقیق پروژه:</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تقاطع ایرانمهر و بلوار شهید صیاد شیرازی</a:t>
              </a:r>
              <a:endParaRPr lang="en-US" sz="2400" kern="1200" dirty="0">
                <a:solidFill>
                  <a:schemeClr val="bg1"/>
                </a:solidFill>
                <a:cs typeface="B Titr" panose="00000700000000000000" pitchFamily="2" charset="-78"/>
              </a:endParaRPr>
            </a:p>
          </p:txBody>
        </p:sp>
        <p:sp>
          <p:nvSpPr>
            <p:cNvPr id="19" name="Oval 18">
              <a:extLst>
                <a:ext uri="{FF2B5EF4-FFF2-40B4-BE49-F238E27FC236}">
                  <a16:creationId xmlns:a16="http://schemas.microsoft.com/office/drawing/2014/main" id="{F1F62289-BD1F-444C-B1E5-60ACEFB0CBBB}"/>
                </a:ext>
              </a:extLst>
            </p:cNvPr>
            <p:cNvSpPr/>
            <p:nvPr/>
          </p:nvSpPr>
          <p:spPr>
            <a:xfrm>
              <a:off x="304389" y="1553102"/>
              <a:ext cx="4306799" cy="4175021"/>
            </a:xfrm>
            <a:prstGeom prst="ellipse">
              <a:avLst/>
            </a:prstGeom>
            <a:blipFill>
              <a:blip r:embed="rId3">
                <a:extLst>
                  <a:ext uri="{28A0092B-C50C-407E-A947-70E740481C1C}">
                    <a14:useLocalDpi xmlns:a14="http://schemas.microsoft.com/office/drawing/2010/main" val="0"/>
                  </a:ext>
                </a:extLst>
              </a:blip>
              <a:srcRect/>
              <a:stretch>
                <a:fillRect l="-17000" r="-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grpSp>
    </p:spTree>
    <p:extLst>
      <p:ext uri="{BB962C8B-B14F-4D97-AF65-F5344CB8AC3E}">
        <p14:creationId xmlns:p14="http://schemas.microsoft.com/office/powerpoint/2010/main" val="3224697466"/>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4184470"/>
          </a:xfrm>
        </p:spPr>
        <p:txBody>
          <a:bodyPr>
            <a:normAutofit/>
          </a:bodyPr>
          <a:lstStyle/>
          <a:p>
            <a:pPr marL="0" indent="0" algn="just" rtl="1">
              <a:buNone/>
            </a:pPr>
            <a:r>
              <a:rPr lang="fa-IR" sz="2000" b="1" dirty="0">
                <a:solidFill>
                  <a:schemeClr val="bg1"/>
                </a:solidFill>
                <a:cs typeface="B Nazanin" panose="00000400000000000000" pitchFamily="2" charset="-78"/>
              </a:rPr>
              <a:t>شهرداري گرگان در نظر دارد به استناد شيوه نامه امور سرمايه گذاري و مشاركت مردمي شهرداري برابر مصوبه نهمين جلسه هيات عالي به تاريخ 15/ 5 / 1402و طبق ماده 30 آئين نامه معاملات شهرداري  از طريق مشاركت مدني با سرمايه گذاري اشخاص حقيقي يا حقوقي نسبت به فراخوان درخصوص پروژه سرمايه گذاري زمین واقع درانتهای ايرانمهر به بلوار شهيد صياد شيرازي بدون درصد پايه اقدام نمايد ، لذا با توجه به مدارک و صورتجلسه توافقی (پیوست)  در زمینی به مساحت 2/28899 متر مربع  که عرصه مذکور دارای سه دانگ قرارداد اجاره آستان قدس رضوی و قرارداد اجاره اوقاف به شماره 6787-1384/04/01 می باشد لذا با توجه به اعلام ضابطه و کاربری  ، عرصه مورد نظر برابر طرح تفصیلی شهر گرگان در دو قسمت با کاربری حدود 7000 متر مربع با کاربری مسکونی، حوزه تراکمی 2 واقع در پهنه محورهای تجاری ( </a:t>
            </a:r>
            <a:r>
              <a:rPr lang="en-US" sz="2000" b="1" dirty="0">
                <a:solidFill>
                  <a:schemeClr val="bg1"/>
                </a:solidFill>
                <a:cs typeface="B Nazanin" panose="00000400000000000000" pitchFamily="2" charset="-78"/>
              </a:rPr>
              <a:t>M1</a:t>
            </a:r>
            <a:r>
              <a:rPr lang="fa-IR" sz="2000" b="1" dirty="0">
                <a:solidFill>
                  <a:schemeClr val="bg1"/>
                </a:solidFill>
                <a:cs typeface="B Nazanin" panose="00000400000000000000" pitchFamily="2" charset="-78"/>
              </a:rPr>
              <a:t>) و مابقی با کاربری فضای سبز لحاظ شده  است.</a:t>
            </a:r>
          </a:p>
          <a:p>
            <a:pPr marL="0" indent="0" algn="ctr" rtl="1">
              <a:buNone/>
            </a:pPr>
            <a:r>
              <a:rPr lang="fa-IR" b="1" dirty="0">
                <a:solidFill>
                  <a:schemeClr val="bg1"/>
                </a:solidFill>
                <a:highlight>
                  <a:srgbClr val="FFFF00"/>
                </a:highlight>
                <a:cs typeface="B Lotus" panose="00000400000000000000" pitchFamily="2" charset="-78"/>
              </a:rPr>
              <a:t>تضمين شركت در سرمايه گذاري مشاركتي مبلغ 000 / 000 / 000 / 50 ريال (پنجاه میلیارد ریال</a:t>
            </a:r>
            <a:endParaRPr lang="en-US"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3 </a:t>
              </a:r>
              <a:r>
                <a:rPr lang="fa-IR" sz="2400" dirty="0">
                  <a:solidFill>
                    <a:schemeClr val="bg1"/>
                  </a:solidFill>
                  <a:cs typeface="B Titr" panose="00000700000000000000" pitchFamily="2" charset="-78"/>
                </a:rPr>
                <a:t>هکتاری انتهای </a:t>
              </a:r>
              <a:r>
                <a:rPr lang="fa-IR" sz="2400" kern="1200" dirty="0">
                  <a:solidFill>
                    <a:schemeClr val="bg1"/>
                  </a:solidFill>
                  <a:cs typeface="B Titr" panose="00000700000000000000" pitchFamily="2" charset="-78"/>
                </a:rPr>
                <a:t>ایرانمهر تقاطع بلوار</a:t>
              </a:r>
            </a:p>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 شهیدصیاد شیرازی</a:t>
              </a:r>
            </a:p>
          </p:txBody>
        </p:sp>
      </p:grpSp>
      <p:sp>
        <p:nvSpPr>
          <p:cNvPr id="7" name="TextBox 6">
            <a:extLst>
              <a:ext uri="{FF2B5EF4-FFF2-40B4-BE49-F238E27FC236}">
                <a16:creationId xmlns:a16="http://schemas.microsoft.com/office/drawing/2014/main" id="{14D43E32-1210-4CAC-88A1-E5703B697DFD}"/>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66025132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1000"/>
            <a:lum/>
          </a:blip>
          <a:srcRect/>
          <a:stretch>
            <a:fillRect t="-24000" b="-24000"/>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1197AA4-948F-4314-99C7-74B2E94C3055}"/>
              </a:ext>
            </a:extLst>
          </p:cNvPr>
          <p:cNvGraphicFramePr/>
          <p:nvPr>
            <p:extLst>
              <p:ext uri="{D42A27DB-BD31-4B8C-83A1-F6EECF244321}">
                <p14:modId xmlns:p14="http://schemas.microsoft.com/office/powerpoint/2010/main" val="1321716295"/>
              </p:ext>
            </p:extLst>
          </p:nvPr>
        </p:nvGraphicFramePr>
        <p:xfrm>
          <a:off x="2858210" y="365125"/>
          <a:ext cx="7075810"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F6E52590-18D0-4531-9EF9-001BAE71FC9B}"/>
              </a:ext>
            </a:extLst>
          </p:cNvPr>
          <p:cNvPicPr>
            <a:picLocks noChangeAspect="1"/>
          </p:cNvPicPr>
          <p:nvPr/>
        </p:nvPicPr>
        <p:blipFill rotWithShape="1">
          <a:blip r:embed="rId9">
            <a:extLst>
              <a:ext uri="{28A0092B-C50C-407E-A947-70E740481C1C}">
                <a14:useLocalDpi xmlns:a14="http://schemas.microsoft.com/office/drawing/2010/main" val="0"/>
              </a:ext>
            </a:extLst>
          </a:blip>
          <a:srcRect r="7213"/>
          <a:stretch/>
        </p:blipFill>
        <p:spPr>
          <a:xfrm>
            <a:off x="600221" y="1515291"/>
            <a:ext cx="5069059" cy="4754880"/>
          </a:xfrm>
          <a:prstGeom prst="rect">
            <a:avLst/>
          </a:prstGeom>
          <a:ln w="38100" cap="sq" cmpd="thickThin">
            <a:solidFill>
              <a:srgbClr val="00B05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8C4654F3-1F88-4D01-BC5A-F4E0B42E9163}"/>
              </a:ext>
            </a:extLst>
          </p:cNvPr>
          <p:cNvPicPr>
            <a:picLocks noChangeAspect="1"/>
          </p:cNvPicPr>
          <p:nvPr/>
        </p:nvPicPr>
        <p:blipFill rotWithShape="1">
          <a:blip r:embed="rId10">
            <a:extLst>
              <a:ext uri="{28A0092B-C50C-407E-A947-70E740481C1C}">
                <a14:useLocalDpi xmlns:a14="http://schemas.microsoft.com/office/drawing/2010/main" val="0"/>
              </a:ext>
            </a:extLst>
          </a:blip>
          <a:srcRect t="10452" b="6497"/>
          <a:stretch/>
        </p:blipFill>
        <p:spPr>
          <a:xfrm>
            <a:off x="6396115" y="1515292"/>
            <a:ext cx="5195664" cy="4754879"/>
          </a:xfrm>
          <a:prstGeom prst="rect">
            <a:avLst/>
          </a:prstGeom>
          <a:ln w="38100" cap="sq" cmpd="thickThin">
            <a:solidFill>
              <a:srgbClr val="00B050"/>
            </a:solidFill>
            <a:prstDash val="solid"/>
            <a:miter lim="800000"/>
          </a:ln>
          <a:effectLst>
            <a:innerShdw blurRad="76200">
              <a:srgbClr val="000000"/>
            </a:innerShdw>
          </a:effectLst>
        </p:spPr>
      </p:pic>
    </p:spTree>
    <p:extLst>
      <p:ext uri="{BB962C8B-B14F-4D97-AF65-F5344CB8AC3E}">
        <p14:creationId xmlns:p14="http://schemas.microsoft.com/office/powerpoint/2010/main" val="1949144289"/>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24000" b="-24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1648251655"/>
              </p:ext>
            </p:extLst>
          </p:nvPr>
        </p:nvGraphicFramePr>
        <p:xfrm>
          <a:off x="5092504" y="116614"/>
          <a:ext cx="6711462"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4FCDA4EB-1ECD-4FB2-9BC3-C5452AE37751}"/>
              </a:ext>
            </a:extLst>
          </p:cNvPr>
          <p:cNvPicPr>
            <a:picLocks noChangeAspect="1"/>
          </p:cNvPicPr>
          <p:nvPr/>
        </p:nvPicPr>
        <p:blipFill rotWithShape="1">
          <a:blip r:embed="rId9">
            <a:extLst>
              <a:ext uri="{28A0092B-C50C-407E-A947-70E740481C1C}">
                <a14:useLocalDpi xmlns:a14="http://schemas.microsoft.com/office/drawing/2010/main" val="0"/>
              </a:ext>
            </a:extLst>
          </a:blip>
          <a:srcRect l="12168" r="4159" b="27000"/>
          <a:stretch/>
        </p:blipFill>
        <p:spPr>
          <a:xfrm>
            <a:off x="499402" y="852671"/>
            <a:ext cx="9186203" cy="5646603"/>
          </a:xfrm>
          <a:prstGeom prst="roundRect">
            <a:avLst>
              <a:gd name="adj" fmla="val 4167"/>
            </a:avLst>
          </a:prstGeom>
          <a:solidFill>
            <a:srgbClr val="FFFFFF"/>
          </a:solidFill>
          <a:ln w="57150" cap="sq">
            <a:solidFill>
              <a:srgbClr val="92D05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34376922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2000"/>
            <a:lum/>
          </a:blip>
          <a:srcRect/>
          <a:stretch>
            <a:fillRect t="-24000" b="-24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1090755429"/>
              </p:ext>
            </p:extLst>
          </p:nvPr>
        </p:nvGraphicFramePr>
        <p:xfrm>
          <a:off x="838200" y="365126"/>
          <a:ext cx="10515600"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DF97533B-C206-49A1-9915-1449F3F071EF}"/>
              </a:ext>
            </a:extLst>
          </p:cNvPr>
          <p:cNvPicPr>
            <a:picLocks noChangeAspect="1"/>
          </p:cNvPicPr>
          <p:nvPr/>
        </p:nvPicPr>
        <p:blipFill rotWithShape="1">
          <a:blip r:embed="rId9">
            <a:extLst>
              <a:ext uri="{28A0092B-C50C-407E-A947-70E740481C1C}">
                <a14:useLocalDpi xmlns:a14="http://schemas.microsoft.com/office/drawing/2010/main" val="0"/>
              </a:ext>
            </a:extLst>
          </a:blip>
          <a:srcRect l="16571" t="22504" r="3407" b="-44"/>
          <a:stretch/>
        </p:blipFill>
        <p:spPr>
          <a:xfrm>
            <a:off x="1167618" y="1601338"/>
            <a:ext cx="9622302" cy="4793062"/>
          </a:xfrm>
          <a:prstGeom prst="roundRect">
            <a:avLst>
              <a:gd name="adj" fmla="val 16667"/>
            </a:avLst>
          </a:prstGeom>
          <a:ln w="76200">
            <a:solidFill>
              <a:srgbClr val="00B0F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7874809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t="-69000" b="-69000"/>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3215567551"/>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56524" y="1528354"/>
            <a:ext cx="6854161" cy="4872447"/>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967 متر مربع</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نوع کاربری تفریحی، فرهنگی و ورزشی</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دارد</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مکان:</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انتهای عدالت 17</a:t>
            </a:r>
            <a:endParaRPr lang="en-US" sz="2400" kern="1200" dirty="0">
              <a:solidFill>
                <a:schemeClr val="bg1"/>
              </a:solidFill>
              <a:cs typeface="B Titr" panose="00000700000000000000" pitchFamily="2" charset="-78"/>
            </a:endParaRPr>
          </a:p>
        </p:txBody>
      </p:sp>
      <p:pic>
        <p:nvPicPr>
          <p:cNvPr id="2" name="Picture 1">
            <a:extLst>
              <a:ext uri="{FF2B5EF4-FFF2-40B4-BE49-F238E27FC236}">
                <a16:creationId xmlns:a16="http://schemas.microsoft.com/office/drawing/2014/main" id="{B33F809E-6C9B-4AB3-842D-887F2E6EC905}"/>
              </a:ext>
            </a:extLst>
          </p:cNvPr>
          <p:cNvPicPr>
            <a:picLocks noChangeAspect="1"/>
          </p:cNvPicPr>
          <p:nvPr/>
        </p:nvPicPr>
        <p:blipFill>
          <a:blip r:embed="rId9"/>
          <a:stretch>
            <a:fillRect/>
          </a:stretch>
        </p:blipFill>
        <p:spPr>
          <a:xfrm>
            <a:off x="381315" y="1898134"/>
            <a:ext cx="4517011" cy="4362994"/>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9054185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4184470"/>
          </a:xfrm>
        </p:spPr>
        <p:txBody>
          <a:bodyPr>
            <a:normAutofit/>
          </a:bodyPr>
          <a:lstStyle/>
          <a:p>
            <a:pPr marL="0" indent="0" algn="just" rtl="1">
              <a:buNone/>
            </a:pPr>
            <a:r>
              <a:rPr lang="fa-IR" b="1" dirty="0">
                <a:solidFill>
                  <a:schemeClr val="bg1"/>
                </a:solidFill>
                <a:cs typeface="B Nazanin" panose="00000400000000000000" pitchFamily="2" charset="-78"/>
              </a:rPr>
              <a:t>طبقه فوقانی پارکینگ طبقاتی عدالت 17  به مساحت حدود  79/966 مترمربع با کاربری تفریحی-فرهنگی-ورزشی  بدون اعلام درصد پایه نسبت به انجام فراخوان وشناسایی سرمایه گذار به صورت ساخت و بهره برداری به صورت مشارکتی در نظر گرفته شده است. </a:t>
            </a:r>
            <a:endParaRPr lang="en-US" b="1" dirty="0">
              <a:solidFill>
                <a:schemeClr val="bg1"/>
              </a:solidFill>
              <a:cs typeface="B Nazanin" panose="00000400000000000000" pitchFamily="2" charset="-78"/>
            </a:endParaRP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ctr" rtl="1">
              <a:buNone/>
            </a:pPr>
            <a:r>
              <a:rPr lang="fa-IR" b="1" dirty="0">
                <a:solidFill>
                  <a:schemeClr val="bg1"/>
                </a:solidFill>
                <a:highlight>
                  <a:srgbClr val="FFFF00"/>
                </a:highlight>
                <a:cs typeface="B Lotus" panose="00000400000000000000" pitchFamily="2" charset="-78"/>
              </a:rPr>
              <a:t>تضمين شركت درسرمايه گذاري مشاركتي مبلغ 000 / 000 / 000 /1ريال (یک میلیاردریال ) </a:t>
            </a:r>
            <a:endParaRPr lang="en-US"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طبقه فوقانی پارکینگ طبقاتی عدالت 17</a:t>
              </a:r>
            </a:p>
          </p:txBody>
        </p:sp>
      </p:grpSp>
      <p:sp>
        <p:nvSpPr>
          <p:cNvPr id="8" name="TextBox 7">
            <a:extLst>
              <a:ext uri="{FF2B5EF4-FFF2-40B4-BE49-F238E27FC236}">
                <a16:creationId xmlns:a16="http://schemas.microsoft.com/office/drawing/2014/main" id="{2C4E53BD-5EB0-474E-A5F8-89D8571EC63B}"/>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3125662305"/>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t="-69000" b="-69000"/>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D3A135B-784C-4382-BC23-1B0B1F9E8310}"/>
              </a:ext>
            </a:extLst>
          </p:cNvPr>
          <p:cNvGraphicFramePr/>
          <p:nvPr>
            <p:extLst>
              <p:ext uri="{D42A27DB-BD31-4B8C-83A1-F6EECF244321}">
                <p14:modId xmlns:p14="http://schemas.microsoft.com/office/powerpoint/2010/main" val="1925705054"/>
              </p:ext>
            </p:extLst>
          </p:nvPr>
        </p:nvGraphicFramePr>
        <p:xfrm>
          <a:off x="1918137" y="365125"/>
          <a:ext cx="7722252"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126FA6D0-A3F3-44BB-99CA-36A6B1FB7F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9632" y="1645920"/>
            <a:ext cx="5456368" cy="4846955"/>
          </a:xfrm>
          <a:prstGeom prst="rect">
            <a:avLst/>
          </a:prstGeom>
          <a:ln w="57150" cap="sq">
            <a:solidFill>
              <a:srgbClr val="7030A0"/>
            </a:solidFill>
            <a:miter lim="800000"/>
          </a:ln>
          <a:effectLst>
            <a:outerShdw blurRad="57150" dist="50800" dir="2700000" algn="tl" rotWithShape="0">
              <a:srgbClr val="000000">
                <a:alpha val="40000"/>
              </a:srgbClr>
            </a:outerShdw>
          </a:effectLst>
        </p:spPr>
      </p:pic>
      <p:pic>
        <p:nvPicPr>
          <p:cNvPr id="8" name="Picture 7">
            <a:extLst>
              <a:ext uri="{FF2B5EF4-FFF2-40B4-BE49-F238E27FC236}">
                <a16:creationId xmlns:a16="http://schemas.microsoft.com/office/drawing/2014/main" id="{40B63B84-7F76-498E-A6F5-A141ADA20F34}"/>
              </a:ext>
            </a:extLst>
          </p:cNvPr>
          <p:cNvPicPr>
            <a:picLocks noChangeAspect="1"/>
          </p:cNvPicPr>
          <p:nvPr/>
        </p:nvPicPr>
        <p:blipFill rotWithShape="1">
          <a:blip r:embed="rId10">
            <a:extLst>
              <a:ext uri="{28A0092B-C50C-407E-A947-70E740481C1C}">
                <a14:useLocalDpi xmlns:a14="http://schemas.microsoft.com/office/drawing/2010/main" val="0"/>
              </a:ext>
            </a:extLst>
          </a:blip>
          <a:srcRect l="12760" t="59619" r="9358" b="9142"/>
          <a:stretch/>
        </p:blipFill>
        <p:spPr>
          <a:xfrm>
            <a:off x="6609806" y="1645920"/>
            <a:ext cx="5212080" cy="4846955"/>
          </a:xfrm>
          <a:prstGeom prst="rect">
            <a:avLst/>
          </a:prstGeom>
          <a:ln w="57150" cap="sq" cmpd="thickThin">
            <a:solidFill>
              <a:srgbClr val="7030A0"/>
            </a:solidFill>
            <a:prstDash val="solid"/>
            <a:miter lim="800000"/>
          </a:ln>
          <a:effectLst>
            <a:innerShdw blurRad="76200">
              <a:srgbClr val="000000"/>
            </a:innerShdw>
          </a:effectLst>
        </p:spPr>
      </p:pic>
    </p:spTree>
    <p:extLst>
      <p:ext uri="{BB962C8B-B14F-4D97-AF65-F5344CB8AC3E}">
        <p14:creationId xmlns:p14="http://schemas.microsoft.com/office/powerpoint/2010/main" val="404412199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2000"/>
            <a:lum/>
          </a:blip>
          <a:srcRect/>
          <a:stretch>
            <a:fillRect t="-69000" b="-69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54276544"/>
              </p:ext>
            </p:extLst>
          </p:nvPr>
        </p:nvGraphicFramePr>
        <p:xfrm>
          <a:off x="838200" y="365126"/>
          <a:ext cx="10515600"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a:extLst>
              <a:ext uri="{FF2B5EF4-FFF2-40B4-BE49-F238E27FC236}">
                <a16:creationId xmlns:a16="http://schemas.microsoft.com/office/drawing/2014/main" id="{6DCC08EE-FF2B-40C8-AC94-EAF35A8CD6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92391" y="1632857"/>
            <a:ext cx="4965531" cy="4598127"/>
          </a:xfrm>
          <a:prstGeom prst="rect">
            <a:avLst/>
          </a:prstGeom>
          <a:ln w="57150" cap="sq">
            <a:solidFill>
              <a:srgbClr val="00B050"/>
            </a:solidFill>
            <a:prstDash val="solid"/>
            <a:miter lim="800000"/>
          </a:ln>
          <a:effectLst>
            <a:outerShdw blurRad="254000" algn="bl" rotWithShape="0">
              <a:srgbClr val="000000">
                <a:alpha val="43000"/>
              </a:srgbClr>
            </a:outerShdw>
          </a:effectLst>
        </p:spPr>
      </p:pic>
      <p:pic>
        <p:nvPicPr>
          <p:cNvPr id="9" name="Picture 8">
            <a:extLst>
              <a:ext uri="{FF2B5EF4-FFF2-40B4-BE49-F238E27FC236}">
                <a16:creationId xmlns:a16="http://schemas.microsoft.com/office/drawing/2014/main" id="{5E1C7279-DCF8-415C-9F56-C60467B8B97E}"/>
              </a:ext>
            </a:extLst>
          </p:cNvPr>
          <p:cNvPicPr>
            <a:picLocks noChangeAspect="1"/>
          </p:cNvPicPr>
          <p:nvPr/>
        </p:nvPicPr>
        <p:blipFill rotWithShape="1">
          <a:blip r:embed="rId3">
            <a:extLst>
              <a:ext uri="{28A0092B-C50C-407E-A947-70E740481C1C}">
                <a14:useLocalDpi xmlns:a14="http://schemas.microsoft.com/office/drawing/2010/main" val="0"/>
              </a:ext>
            </a:extLst>
          </a:blip>
          <a:srcRect l="2423" t="3297" r="3660" b="3297"/>
          <a:stretch/>
        </p:blipFill>
        <p:spPr>
          <a:xfrm>
            <a:off x="1123406" y="1632857"/>
            <a:ext cx="4965530" cy="4598127"/>
          </a:xfrm>
          <a:prstGeom prst="rect">
            <a:avLst/>
          </a:prstGeom>
          <a:ln w="76200" cap="sq" cmpd="thickThin">
            <a:solidFill>
              <a:srgbClr val="00B050"/>
            </a:solidFill>
            <a:prstDash val="solid"/>
            <a:miter lim="800000"/>
          </a:ln>
          <a:effectLst>
            <a:innerShdw blurRad="76200">
              <a:srgbClr val="000000"/>
            </a:innerShdw>
          </a:effectLst>
        </p:spPr>
      </p:pic>
    </p:spTree>
    <p:extLst>
      <p:ext uri="{BB962C8B-B14F-4D97-AF65-F5344CB8AC3E}">
        <p14:creationId xmlns:p14="http://schemas.microsoft.com/office/powerpoint/2010/main" val="88148147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4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551589191"/>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56524" y="1758462"/>
            <a:ext cx="6854161" cy="4642339"/>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1322 متر مربع</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نوع کاربری تفریحی، فرهنگی و ورزشی</a:t>
            </a:r>
          </a:p>
          <a:p>
            <a:pPr marL="0" lvl="0" indent="0" algn="ctr" defTabSz="1066800">
              <a:lnSpc>
                <a:spcPct val="90000"/>
              </a:lnSpc>
              <a:spcBef>
                <a:spcPct val="0"/>
              </a:spcBef>
              <a:spcAft>
                <a:spcPct val="35000"/>
              </a:spcAft>
              <a:buNone/>
            </a:pPr>
            <a:endParaRPr lang="fa-IR" sz="1050" b="1" kern="1200" dirty="0">
              <a:solidFill>
                <a:srgbClr val="FF0000"/>
              </a:solidFill>
              <a:cs typeface="B Titr" panose="00000700000000000000" pitchFamily="2" charset="-78"/>
            </a:endParaRP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دارد </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مکان:</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انتهای عدالت 17</a:t>
            </a:r>
            <a:endParaRPr lang="en-US" sz="2400" kern="1200" dirty="0">
              <a:solidFill>
                <a:schemeClr val="bg1"/>
              </a:solidFill>
              <a:cs typeface="B Titr" panose="00000700000000000000" pitchFamily="2" charset="-78"/>
            </a:endParaRPr>
          </a:p>
        </p:txBody>
      </p:sp>
      <p:pic>
        <p:nvPicPr>
          <p:cNvPr id="3" name="Picture 2">
            <a:extLst>
              <a:ext uri="{FF2B5EF4-FFF2-40B4-BE49-F238E27FC236}">
                <a16:creationId xmlns:a16="http://schemas.microsoft.com/office/drawing/2014/main" id="{CF8C4E60-074D-4A64-986F-F3B8015328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703" y="1954407"/>
            <a:ext cx="4394821" cy="4446394"/>
          </a:xfrm>
          <a:prstGeom prst="ellipse">
            <a:avLst/>
          </a:prstGeom>
          <a:ln w="5715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68268110"/>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3918858"/>
          </a:xfrm>
        </p:spPr>
        <p:txBody>
          <a:bodyPr>
            <a:normAutofit/>
          </a:bodyPr>
          <a:lstStyle/>
          <a:p>
            <a:pPr marL="0" indent="0" algn="just" rtl="1">
              <a:buNone/>
            </a:pPr>
            <a:r>
              <a:rPr lang="fa-IR" b="1" dirty="0">
                <a:solidFill>
                  <a:schemeClr val="bg1"/>
                </a:solidFill>
                <a:cs typeface="B Nazanin" panose="00000400000000000000" pitchFamily="2" charset="-78"/>
              </a:rPr>
              <a:t>طبقه همکف  وطبقه اول پارکینگ طبقاتی عدالت 17  به مساحت حدود  60 /1322 متر مربع ( متراژ 30/661 متر مربع طبقه همکف و 30/661 متر مربع نیم طبقه )  با کاربری تفریحی-فرهنگی-ورزشی  بدون اعلام درصد پایه نسبت به انجام فراخوان  و شناسایی سرمایه گذار به صورت ساخت و بهره برداری به صورت مشارکتی در نظر گرفته شده است. </a:t>
            </a:r>
            <a:endParaRPr lang="en-US" b="1" dirty="0">
              <a:solidFill>
                <a:schemeClr val="bg1"/>
              </a:solidFill>
              <a:cs typeface="B Nazanin" panose="00000400000000000000" pitchFamily="2" charset="-78"/>
            </a:endParaRP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ctr" rtl="1">
              <a:buNone/>
            </a:pPr>
            <a:r>
              <a:rPr lang="fa-IR" b="1" dirty="0">
                <a:solidFill>
                  <a:schemeClr val="bg1"/>
                </a:solidFill>
                <a:highlight>
                  <a:srgbClr val="FFFF00"/>
                </a:highlight>
                <a:cs typeface="B Lotus" panose="00000400000000000000" pitchFamily="2" charset="-78"/>
              </a:rPr>
              <a:t>تضمين شركت درسرمايه گذاري مشاركتي مبلغ 000 / 000 / 000 /5 ريال( پنج میلیاردریال) </a:t>
            </a:r>
            <a:endParaRPr lang="en-US"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طبقه فوقانی پارکینگ طبقاتی عدالت 17</a:t>
              </a:r>
            </a:p>
          </p:txBody>
        </p:sp>
      </p:grpSp>
      <p:sp>
        <p:nvSpPr>
          <p:cNvPr id="7" name="TextBox 6">
            <a:extLst>
              <a:ext uri="{FF2B5EF4-FFF2-40B4-BE49-F238E27FC236}">
                <a16:creationId xmlns:a16="http://schemas.microsoft.com/office/drawing/2014/main" id="{30FA3ACA-572C-4814-B754-8E84EC6DD00F}"/>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406942914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8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8735C0E-29FC-435D-981C-3E3FB19F815F}"/>
              </a:ext>
            </a:extLst>
          </p:cNvPr>
          <p:cNvGraphicFramePr/>
          <p:nvPr>
            <p:extLst>
              <p:ext uri="{D42A27DB-BD31-4B8C-83A1-F6EECF244321}">
                <p14:modId xmlns:p14="http://schemas.microsoft.com/office/powerpoint/2010/main" val="2447896643"/>
              </p:ext>
            </p:extLst>
          </p:nvPr>
        </p:nvGraphicFramePr>
        <p:xfrm>
          <a:off x="1918137" y="365125"/>
          <a:ext cx="7722252"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126FA6D0-A3F3-44BB-99CA-36A6B1FB7F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4608" y="1632855"/>
            <a:ext cx="5092055" cy="4860019"/>
          </a:xfrm>
          <a:prstGeom prst="rect">
            <a:avLst/>
          </a:prstGeom>
          <a:ln w="57150" cap="sq">
            <a:solidFill>
              <a:srgbClr val="FFC000"/>
            </a:solidFill>
            <a:miter lim="800000"/>
          </a:ln>
          <a:effectLst>
            <a:outerShdw blurRad="57150" dist="50800" dir="2700000" algn="tl" rotWithShape="0">
              <a:srgbClr val="000000">
                <a:alpha val="40000"/>
              </a:srgbClr>
            </a:outerShdw>
          </a:effectLst>
        </p:spPr>
      </p:pic>
      <p:pic>
        <p:nvPicPr>
          <p:cNvPr id="8" name="Picture 7">
            <a:extLst>
              <a:ext uri="{FF2B5EF4-FFF2-40B4-BE49-F238E27FC236}">
                <a16:creationId xmlns:a16="http://schemas.microsoft.com/office/drawing/2014/main" id="{40B63B84-7F76-498E-A6F5-A141ADA20F34}"/>
              </a:ext>
            </a:extLst>
          </p:cNvPr>
          <p:cNvPicPr>
            <a:picLocks noChangeAspect="1"/>
          </p:cNvPicPr>
          <p:nvPr/>
        </p:nvPicPr>
        <p:blipFill rotWithShape="1">
          <a:blip r:embed="rId10">
            <a:extLst>
              <a:ext uri="{28A0092B-C50C-407E-A947-70E740481C1C}">
                <a14:useLocalDpi xmlns:a14="http://schemas.microsoft.com/office/drawing/2010/main" val="0"/>
              </a:ext>
            </a:extLst>
          </a:blip>
          <a:srcRect l="12760" t="59619" r="9358" b="9142"/>
          <a:stretch/>
        </p:blipFill>
        <p:spPr>
          <a:xfrm>
            <a:off x="6501072" y="1632854"/>
            <a:ext cx="5092055" cy="4860019"/>
          </a:xfrm>
          <a:prstGeom prst="rect">
            <a:avLst/>
          </a:prstGeom>
          <a:solidFill>
            <a:srgbClr val="FFC000"/>
          </a:solidFill>
          <a:ln w="57150" cap="sq" cmpd="thickThin">
            <a:solidFill>
              <a:srgbClr val="FFC000"/>
            </a:solidFill>
            <a:prstDash val="solid"/>
            <a:miter lim="800000"/>
          </a:ln>
          <a:effectLst>
            <a:innerShdw blurRad="76200">
              <a:srgbClr val="000000"/>
            </a:innerShdw>
          </a:effectLst>
        </p:spPr>
      </p:pic>
    </p:spTree>
    <p:extLst>
      <p:ext uri="{BB962C8B-B14F-4D97-AF65-F5344CB8AC3E}">
        <p14:creationId xmlns:p14="http://schemas.microsoft.com/office/powerpoint/2010/main" val="3095966798"/>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3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2577788380"/>
              </p:ext>
            </p:extLst>
          </p:nvPr>
        </p:nvGraphicFramePr>
        <p:xfrm>
          <a:off x="838200" y="365126"/>
          <a:ext cx="10515600"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180174F4-A31E-4727-8C1E-A97EE18890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2783" y="1737994"/>
            <a:ext cx="9235440" cy="4754880"/>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2827831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t="-12000"/>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1931395033"/>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40279" y="1758462"/>
            <a:ext cx="6854161" cy="4642339"/>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 پیشنهادی هر سازه:</a:t>
            </a:r>
          </a:p>
          <a:p>
            <a:pPr marL="0" lvl="0" indent="0" algn="ctr" defTabSz="1066800">
              <a:lnSpc>
                <a:spcPct val="90000"/>
              </a:lnSpc>
              <a:spcBef>
                <a:spcPct val="0"/>
              </a:spcBef>
              <a:spcAft>
                <a:spcPct val="35000"/>
              </a:spcAft>
              <a:buNone/>
            </a:pPr>
            <a:r>
              <a:rPr lang="fa-IR" sz="2400" kern="1200" dirty="0">
                <a:solidFill>
                  <a:schemeClr val="bg1"/>
                </a:solidFill>
                <a:cs typeface="B Titr" panose="00000700000000000000" pitchFamily="2" charset="-78"/>
              </a:rPr>
              <a:t>60 متر مربع(12*5)</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کاربری: </a:t>
            </a:r>
            <a:r>
              <a:rPr lang="fa-IR" sz="2400" kern="1200" dirty="0">
                <a:solidFill>
                  <a:schemeClr val="bg1"/>
                </a:solidFill>
                <a:cs typeface="B Titr" panose="00000700000000000000" pitchFamily="2" charset="-78"/>
              </a:rPr>
              <a:t>تبلیغاتی</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محل پروژه:</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12 نقطه </a:t>
            </a:r>
            <a:r>
              <a:rPr lang="fa-IR" sz="2400" dirty="0">
                <a:solidFill>
                  <a:schemeClr val="bg1"/>
                </a:solidFill>
                <a:cs typeface="B Titr" panose="00000700000000000000" pitchFamily="2" charset="-78"/>
              </a:rPr>
              <a:t>پیش بینی شده در</a:t>
            </a:r>
            <a:r>
              <a:rPr lang="fa-IR" sz="2400" kern="1200" dirty="0">
                <a:solidFill>
                  <a:schemeClr val="bg1"/>
                </a:solidFill>
                <a:cs typeface="B Titr" panose="00000700000000000000" pitchFamily="2" charset="-78"/>
              </a:rPr>
              <a:t> سطح شهر</a:t>
            </a:r>
          </a:p>
          <a:p>
            <a:pPr marL="0" lvl="0" indent="0" algn="ctr" defTabSz="1066800">
              <a:lnSpc>
                <a:spcPct val="90000"/>
              </a:lnSpc>
              <a:spcBef>
                <a:spcPct val="0"/>
              </a:spcBef>
              <a:spcAft>
                <a:spcPct val="35000"/>
              </a:spcAft>
              <a:buNone/>
            </a:pPr>
            <a:r>
              <a:rPr lang="fa-IR" sz="2400" dirty="0">
                <a:solidFill>
                  <a:srgbClr val="FF0000"/>
                </a:solidFill>
                <a:cs typeface="B Titr" panose="00000700000000000000" pitchFamily="2" charset="-78"/>
              </a:rPr>
              <a:t>روش سرمایه گذاری: </a:t>
            </a:r>
            <a:endParaRPr lang="en-US" sz="2400" dirty="0">
              <a:solidFill>
                <a:srgbClr val="FF0000"/>
              </a:solidFill>
              <a:cs typeface="B Titr" panose="00000700000000000000" pitchFamily="2" charset="-78"/>
            </a:endParaRPr>
          </a:p>
          <a:p>
            <a:pPr marL="0" lvl="0" indent="0" algn="ctr" defTabSz="1066800">
              <a:lnSpc>
                <a:spcPct val="90000"/>
              </a:lnSpc>
              <a:spcBef>
                <a:spcPct val="0"/>
              </a:spcBef>
              <a:spcAft>
                <a:spcPct val="35000"/>
              </a:spcAft>
              <a:buNone/>
            </a:pPr>
            <a:r>
              <a:rPr lang="en-US" sz="3200" b="1" kern="1200" dirty="0">
                <a:solidFill>
                  <a:schemeClr val="bg1"/>
                </a:solidFill>
                <a:latin typeface="Aptos ExtraBold" panose="020F0502020204030204" pitchFamily="34" charset="0"/>
                <a:cs typeface="B Titr" panose="00000700000000000000" pitchFamily="2" charset="-78"/>
              </a:rPr>
              <a:t>BOLT</a:t>
            </a:r>
          </a:p>
        </p:txBody>
      </p:sp>
      <p:pic>
        <p:nvPicPr>
          <p:cNvPr id="4" name="Picture 3">
            <a:extLst>
              <a:ext uri="{FF2B5EF4-FFF2-40B4-BE49-F238E27FC236}">
                <a16:creationId xmlns:a16="http://schemas.microsoft.com/office/drawing/2014/main" id="{E3CFD53A-A4DA-4DFB-A8DD-0D84FB80ED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60" y="1839351"/>
            <a:ext cx="4502366" cy="448056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0251772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4184470"/>
          </a:xfrm>
        </p:spPr>
        <p:txBody>
          <a:bodyPr>
            <a:normAutofit/>
          </a:bodyPr>
          <a:lstStyle/>
          <a:p>
            <a:pPr marL="0" indent="0" algn="just" rtl="1">
              <a:buNone/>
            </a:pPr>
            <a:r>
              <a:rPr lang="fa-IR" b="1" dirty="0">
                <a:solidFill>
                  <a:schemeClr val="bg1"/>
                </a:solidFill>
                <a:cs typeface="B Nazanin" panose="00000400000000000000" pitchFamily="2" charset="-78"/>
              </a:rPr>
              <a:t>شهرداري گرگان با استناد به صورتجلسه نهمین جلسه هیئت عالی به شماره دبیرخانه 27226/2/4 به تاریخ 15/5/1402امور سرمايه گذاري و مشاركت شهرداري گرگان مقرر شد ساخت و نصب تابلوهای پهن پیکربدون درصدپایه وطبق جانمایی تایید شده توسط شورای ترافیک استان و ماده 30 آئين نامه معاملات با دعوت ازاشخاص حقیقی و حقوقی)کانونهای آگهی و تبلیغاتی دارای مجوزاز وزارت فرهنگ و ارشاد اسلامی بدون محدودیت استانی) به فراخوان گذاشته شود.</a:t>
            </a:r>
            <a:endParaRPr lang="en-US" b="1" dirty="0">
              <a:solidFill>
                <a:schemeClr val="bg1"/>
              </a:solidFill>
              <a:highlight>
                <a:srgbClr val="FFFF00"/>
              </a:highlight>
              <a:cs typeface="B Nazanin" panose="00000400000000000000" pitchFamily="2" charset="-78"/>
            </a:endParaRPr>
          </a:p>
          <a:p>
            <a:pPr marL="0" indent="0" algn="ctr" rtl="1">
              <a:buNone/>
            </a:pPr>
            <a:r>
              <a:rPr lang="fa-IR" b="1" dirty="0">
                <a:solidFill>
                  <a:schemeClr val="bg1"/>
                </a:solidFill>
                <a:highlight>
                  <a:srgbClr val="FFFF00"/>
                </a:highlight>
                <a:cs typeface="B Lotus" panose="00000400000000000000" pitchFamily="2" charset="-78"/>
              </a:rPr>
              <a:t>تضمين شركت درسرمايه گذاري مشاركتي مبلغ 000 / 000 / 000 /3ريال( 3 میلیاردریال) </a:t>
            </a:r>
            <a:endParaRPr lang="en-US"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فراخوان عمومي سرمايه گذاري به روش  </a:t>
              </a:r>
              <a:r>
                <a:rPr lang="en-US" sz="2400" b="1" i="1" kern="12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BOLT</a:t>
              </a:r>
              <a:r>
                <a:rPr lang="fa-IR" sz="2400" b="1" i="1" kern="1200"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fa-IR" sz="2400" kern="1200" dirty="0">
                  <a:solidFill>
                    <a:schemeClr val="bg1"/>
                  </a:solidFill>
                  <a:cs typeface="B Titr" panose="00000700000000000000" pitchFamily="2" charset="-78"/>
                </a:rPr>
                <a:t>براي ساخت،نصب،راه اندازی وبهره برداري بیلبوردهای پهن پیکر</a:t>
              </a:r>
            </a:p>
          </p:txBody>
        </p:sp>
      </p:grpSp>
      <p:sp>
        <p:nvSpPr>
          <p:cNvPr id="8" name="TextBox 7">
            <a:extLst>
              <a:ext uri="{FF2B5EF4-FFF2-40B4-BE49-F238E27FC236}">
                <a16:creationId xmlns:a16="http://schemas.microsoft.com/office/drawing/2014/main" id="{BF1DF7D8-14CE-4DAF-963D-BCA76B7EB98E}"/>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1029477864"/>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2640198921"/>
              </p:ext>
            </p:extLst>
          </p:nvPr>
        </p:nvGraphicFramePr>
        <p:xfrm>
          <a:off x="8018587" y="234179"/>
          <a:ext cx="4003598"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E651EC79-94E9-41A0-8152-15B00D3AEBCA}"/>
              </a:ext>
            </a:extLst>
          </p:cNvPr>
          <p:cNvPicPr>
            <a:picLocks noChangeAspect="1"/>
          </p:cNvPicPr>
          <p:nvPr/>
        </p:nvPicPr>
        <p:blipFill rotWithShape="1">
          <a:blip r:embed="rId9">
            <a:extLst>
              <a:ext uri="{28A0092B-C50C-407E-A947-70E740481C1C}">
                <a14:useLocalDpi xmlns:a14="http://schemas.microsoft.com/office/drawing/2010/main" val="0"/>
              </a:ext>
            </a:extLst>
          </a:blip>
          <a:srcRect l="8112" t="4173" r="8063" b="21191"/>
          <a:stretch/>
        </p:blipFill>
        <p:spPr>
          <a:xfrm>
            <a:off x="803533" y="933517"/>
            <a:ext cx="4669804" cy="5372338"/>
          </a:xfrm>
          <a:prstGeom prst="roundRect">
            <a:avLst>
              <a:gd name="adj" fmla="val 8594"/>
            </a:avLst>
          </a:prstGeom>
          <a:solidFill>
            <a:srgbClr val="FFFFFF">
              <a:shade val="85000"/>
            </a:srgbClr>
          </a:solidFill>
          <a:ln w="38100">
            <a:solidFill>
              <a:srgbClr val="FF0000"/>
            </a:solid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7313C4AA-2C8F-4C23-A1FB-EFFB9264CA09}"/>
              </a:ext>
            </a:extLst>
          </p:cNvPr>
          <p:cNvPicPr>
            <a:picLocks noChangeAspect="1"/>
          </p:cNvPicPr>
          <p:nvPr/>
        </p:nvPicPr>
        <p:blipFill rotWithShape="1">
          <a:blip r:embed="rId10">
            <a:extLst>
              <a:ext uri="{28A0092B-C50C-407E-A947-70E740481C1C}">
                <a14:useLocalDpi xmlns:a14="http://schemas.microsoft.com/office/drawing/2010/main" val="0"/>
              </a:ext>
            </a:extLst>
          </a:blip>
          <a:srcRect l="9746" t="1896" b="15614"/>
          <a:stretch/>
        </p:blipFill>
        <p:spPr>
          <a:xfrm>
            <a:off x="6479177" y="933517"/>
            <a:ext cx="4489165" cy="5372338"/>
          </a:xfrm>
          <a:prstGeom prst="roundRect">
            <a:avLst>
              <a:gd name="adj" fmla="val 8594"/>
            </a:avLst>
          </a:prstGeom>
          <a:solidFill>
            <a:srgbClr val="FFFFFF">
              <a:shade val="85000"/>
            </a:srgbClr>
          </a:solidFill>
          <a:ln w="38100">
            <a:solidFill>
              <a:srgbClr val="FF0000"/>
            </a:solidFill>
          </a:ln>
          <a:effectLst>
            <a:reflection blurRad="12700" stA="38000" endPos="28000" dist="5000" dir="5400000" sy="-100000" algn="bl" rotWithShape="0"/>
          </a:effectLst>
        </p:spPr>
      </p:pic>
    </p:spTree>
    <p:extLst>
      <p:ext uri="{BB962C8B-B14F-4D97-AF65-F5344CB8AC3E}">
        <p14:creationId xmlns:p14="http://schemas.microsoft.com/office/powerpoint/2010/main" val="140128203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3684387015"/>
              </p:ext>
            </p:extLst>
          </p:nvPr>
        </p:nvGraphicFramePr>
        <p:xfrm>
          <a:off x="8018587" y="234179"/>
          <a:ext cx="4003598"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E651EC79-94E9-41A0-8152-15B00D3AEBCA}"/>
              </a:ext>
            </a:extLst>
          </p:cNvPr>
          <p:cNvPicPr>
            <a:picLocks noChangeAspect="1"/>
          </p:cNvPicPr>
          <p:nvPr/>
        </p:nvPicPr>
        <p:blipFill rotWithShape="1">
          <a:blip r:embed="rId9">
            <a:extLst>
              <a:ext uri="{28A0092B-C50C-407E-A947-70E740481C1C}">
                <a14:useLocalDpi xmlns:a14="http://schemas.microsoft.com/office/drawing/2010/main" val="0"/>
              </a:ext>
            </a:extLst>
          </a:blip>
          <a:srcRect l="8112" t="58350" r="8063" b="23240"/>
          <a:stretch/>
        </p:blipFill>
        <p:spPr>
          <a:xfrm>
            <a:off x="1084217" y="1240972"/>
            <a:ext cx="10224365" cy="4936349"/>
          </a:xfrm>
          <a:prstGeom prst="rect">
            <a:avLst/>
          </a:prstGeom>
          <a:ln w="228600" cap="sq" cmpd="thickThin">
            <a:solidFill>
              <a:schemeClr val="accent3">
                <a:lumMod val="60000"/>
                <a:lumOff val="4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2180842660"/>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8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594475304"/>
              </p:ext>
            </p:extLst>
          </p:nvPr>
        </p:nvGraphicFramePr>
        <p:xfrm>
          <a:off x="838200" y="365126"/>
          <a:ext cx="10515600"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B9AE40C9-132B-45D3-90B0-FBA9AEDF8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7414" y="1436913"/>
            <a:ext cx="8937171" cy="4937761"/>
          </a:xfrm>
          <a:prstGeom prst="roundRect">
            <a:avLst>
              <a:gd name="adj" fmla="val 8594"/>
            </a:avLst>
          </a:prstGeom>
          <a:solidFill>
            <a:srgbClr val="FFFFFF">
              <a:shade val="85000"/>
            </a:srgbClr>
          </a:solidFill>
          <a:ln w="57150">
            <a:solidFill>
              <a:srgbClr val="FFC000"/>
            </a:solidFill>
          </a:ln>
          <a:effectLst>
            <a:reflection blurRad="12700" stA="38000" endPos="28000" dist="5000" dir="5400000" sy="-100000" algn="bl" rotWithShape="0"/>
          </a:effectLst>
        </p:spPr>
      </p:pic>
    </p:spTree>
    <p:extLst>
      <p:ext uri="{BB962C8B-B14F-4D97-AF65-F5344CB8AC3E}">
        <p14:creationId xmlns:p14="http://schemas.microsoft.com/office/powerpoint/2010/main" val="2973062569"/>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4000"/>
            <a:lum/>
          </a:blip>
          <a:srcRect/>
          <a:stretch>
            <a:fillRect/>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3286454425"/>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56524" y="1758462"/>
            <a:ext cx="6854161" cy="4642339"/>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2421 متر مربع در عرصه به مساحت 146هزار متر مربع</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 رفاهی و اقامتی</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در حال اخذ سند</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محل دقیق پروژه:</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سایت هزارپیچ-محل پروژه شهربازی</a:t>
            </a:r>
            <a:endParaRPr lang="en-US" sz="2400" kern="1200" dirty="0">
              <a:solidFill>
                <a:schemeClr val="bg1"/>
              </a:solidFill>
              <a:cs typeface="B Titr" panose="00000700000000000000" pitchFamily="2" charset="-78"/>
            </a:endParaRPr>
          </a:p>
        </p:txBody>
      </p:sp>
      <p:pic>
        <p:nvPicPr>
          <p:cNvPr id="4" name="Picture 3">
            <a:extLst>
              <a:ext uri="{FF2B5EF4-FFF2-40B4-BE49-F238E27FC236}">
                <a16:creationId xmlns:a16="http://schemas.microsoft.com/office/drawing/2014/main" id="{6DCD98EF-E7F2-4BA9-9BF2-8B1C0411FD85}"/>
              </a:ext>
            </a:extLst>
          </p:cNvPr>
          <p:cNvPicPr>
            <a:picLocks noChangeAspect="1"/>
          </p:cNvPicPr>
          <p:nvPr/>
        </p:nvPicPr>
        <p:blipFill rotWithShape="1">
          <a:blip r:embed="rId9"/>
          <a:srcRect l="63694" t="7675" r="7426" b="23086"/>
          <a:stretch/>
        </p:blipFill>
        <p:spPr>
          <a:xfrm>
            <a:off x="705394" y="1906675"/>
            <a:ext cx="4146628" cy="4345912"/>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16918048"/>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4184470"/>
          </a:xfrm>
        </p:spPr>
        <p:txBody>
          <a:bodyPr>
            <a:normAutofit/>
          </a:bodyPr>
          <a:lstStyle/>
          <a:p>
            <a:pPr marL="0" indent="0" algn="just" rtl="1">
              <a:buNone/>
            </a:pPr>
            <a:r>
              <a:rPr lang="fa-IR" b="1" dirty="0">
                <a:solidFill>
                  <a:schemeClr val="bg1"/>
                </a:solidFill>
                <a:cs typeface="B Nazanin" panose="00000400000000000000" pitchFamily="2" charset="-78"/>
              </a:rPr>
              <a:t>ساخت و تجهیز و بهره برداری  هتل 5 ستاره به مساحت حدود 2421 مترمربع با کاربری گردشگری  در سایتی با کاربری پارک تفریحی شهربازی در عرصه ای به مساحت 146000 متر مربع ، بدون اعلام درصد پایه و اعلام توانمندی و طرح پیشنهادی از سوی سرمایه گذار نسبت به انجام فراخوان وشناسایی سرمایه گذار به صورت ساخت و بهره برداری مشارکتی در نظر گرفته شده است. </a:t>
            </a: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ctr" rtl="1">
              <a:buNone/>
            </a:pPr>
            <a:r>
              <a:rPr lang="fa-IR" b="1" dirty="0">
                <a:solidFill>
                  <a:schemeClr val="bg1"/>
                </a:solidFill>
                <a:highlight>
                  <a:srgbClr val="FFFF00"/>
                </a:highlight>
                <a:cs typeface="B Lotus" panose="00000400000000000000" pitchFamily="2" charset="-78"/>
              </a:rPr>
              <a:t>تضمين شركت درسرمايه گذاري مشاركتي مبلغ 000 / 000 / 000 /10 ريال( ده میلیاردریال) </a:t>
            </a:r>
            <a:endParaRPr lang="en-US"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هتل 5 ستاره شهربازی هزارپیچ</a:t>
              </a:r>
            </a:p>
          </p:txBody>
        </p:sp>
      </p:grpSp>
      <p:sp>
        <p:nvSpPr>
          <p:cNvPr id="8" name="TextBox 7">
            <a:extLst>
              <a:ext uri="{FF2B5EF4-FFF2-40B4-BE49-F238E27FC236}">
                <a16:creationId xmlns:a16="http://schemas.microsoft.com/office/drawing/2014/main" id="{E5F80EA2-6F9D-4090-9D2E-016C42501267}"/>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39190979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7000"/>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12E998C7-8E00-4759-BE00-DC3ADFE58F2A}"/>
              </a:ext>
            </a:extLst>
          </p:cNvPr>
          <p:cNvGraphicFramePr/>
          <p:nvPr>
            <p:extLst>
              <p:ext uri="{D42A27DB-BD31-4B8C-83A1-F6EECF244321}">
                <p14:modId xmlns:p14="http://schemas.microsoft.com/office/powerpoint/2010/main" val="1968483899"/>
              </p:ext>
            </p:extLst>
          </p:nvPr>
        </p:nvGraphicFramePr>
        <p:xfrm>
          <a:off x="1731953" y="312874"/>
          <a:ext cx="8310081"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hlinkClick r:id="rId9" action="ppaction://hlinkfile"/>
            <a:extLst>
              <a:ext uri="{FF2B5EF4-FFF2-40B4-BE49-F238E27FC236}">
                <a16:creationId xmlns:a16="http://schemas.microsoft.com/office/drawing/2014/main" id="{B7108B70-3B61-4F83-8D96-035B3120B035}"/>
              </a:ext>
            </a:extLst>
          </p:cNvPr>
          <p:cNvPicPr>
            <a:picLocks noChangeAspect="1"/>
          </p:cNvPicPr>
          <p:nvPr/>
        </p:nvPicPr>
        <p:blipFill rotWithShape="1">
          <a:blip r:embed="rId10"/>
          <a:srcRect l="9750" t="15412" r="11821" b="10457"/>
          <a:stretch/>
        </p:blipFill>
        <p:spPr>
          <a:xfrm>
            <a:off x="1073331" y="1463674"/>
            <a:ext cx="10045338" cy="5081452"/>
          </a:xfrm>
          <a:prstGeom prst="rect">
            <a:avLst/>
          </a:prstGeom>
          <a:ln w="57150" cap="sq" cmpd="thickThin">
            <a:solidFill>
              <a:srgbClr val="7030A0"/>
            </a:solidFill>
            <a:prstDash val="solid"/>
            <a:miter lim="800000"/>
          </a:ln>
          <a:effectLst>
            <a:innerShdw blurRad="76200">
              <a:srgbClr val="000000"/>
            </a:innerShdw>
          </a:effectLst>
        </p:spPr>
      </p:pic>
    </p:spTree>
    <p:extLst>
      <p:ext uri="{BB962C8B-B14F-4D97-AF65-F5344CB8AC3E}">
        <p14:creationId xmlns:p14="http://schemas.microsoft.com/office/powerpoint/2010/main" val="1945378309"/>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4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2672573118"/>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C612351C-8276-45EF-B39C-8AFF63478732}"/>
              </a:ext>
            </a:extLst>
          </p:cNvPr>
          <p:cNvPicPr>
            <a:picLocks noChangeAspect="1"/>
          </p:cNvPicPr>
          <p:nvPr/>
        </p:nvPicPr>
        <p:blipFill rotWithShape="1">
          <a:blip r:embed="rId9">
            <a:extLst>
              <a:ext uri="{28A0092B-C50C-407E-A947-70E740481C1C}">
                <a14:useLocalDpi xmlns:a14="http://schemas.microsoft.com/office/drawing/2010/main" val="0"/>
              </a:ext>
            </a:extLst>
          </a:blip>
          <a:srcRect l="10550" t="8450" r="3843" b="55238"/>
          <a:stretch/>
        </p:blipFill>
        <p:spPr>
          <a:xfrm>
            <a:off x="1108166" y="979713"/>
            <a:ext cx="9975668" cy="5329647"/>
          </a:xfrm>
          <a:prstGeom prst="rect">
            <a:avLst/>
          </a:prstGeom>
          <a:ln w="57150" cap="sq" cmpd="thickThin">
            <a:solidFill>
              <a:srgbClr val="7030A0"/>
            </a:solidFill>
            <a:prstDash val="solid"/>
            <a:miter lim="800000"/>
          </a:ln>
          <a:effectLst>
            <a:innerShdw blurRad="76200">
              <a:srgbClr val="000000"/>
            </a:innerShdw>
          </a:effectLst>
        </p:spPr>
      </p:pic>
    </p:spTree>
    <p:extLst>
      <p:ext uri="{BB962C8B-B14F-4D97-AF65-F5344CB8AC3E}">
        <p14:creationId xmlns:p14="http://schemas.microsoft.com/office/powerpoint/2010/main" val="210149530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6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1627834285"/>
              </p:ext>
            </p:extLst>
          </p:nvPr>
        </p:nvGraphicFramePr>
        <p:xfrm>
          <a:off x="1086394" y="234814"/>
          <a:ext cx="9625149"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8AF9E95A-8094-4463-A7C2-F3605785E40D}"/>
              </a:ext>
            </a:extLst>
          </p:cNvPr>
          <p:cNvPicPr>
            <a:picLocks noChangeAspect="1"/>
          </p:cNvPicPr>
          <p:nvPr/>
        </p:nvPicPr>
        <p:blipFill rotWithShape="1">
          <a:blip r:embed="rId9"/>
          <a:srcRect l="19607" t="5310" r="7965" b="15604"/>
          <a:stretch/>
        </p:blipFill>
        <p:spPr>
          <a:xfrm>
            <a:off x="989512" y="1381996"/>
            <a:ext cx="10126980" cy="5057992"/>
          </a:xfrm>
          <a:prstGeom prst="rect">
            <a:avLst/>
          </a:prstGeom>
          <a:ln w="57150" cap="sq" cmpd="thickThin">
            <a:solidFill>
              <a:srgbClr val="00B050"/>
            </a:solidFill>
            <a:prstDash val="solid"/>
            <a:miter lim="800000"/>
          </a:ln>
          <a:effectLst>
            <a:innerShdw blurRad="76200">
              <a:srgbClr val="000000"/>
            </a:innerShdw>
          </a:effectLst>
        </p:spPr>
      </p:pic>
    </p:spTree>
    <p:extLst>
      <p:ext uri="{BB962C8B-B14F-4D97-AF65-F5344CB8AC3E}">
        <p14:creationId xmlns:p14="http://schemas.microsoft.com/office/powerpoint/2010/main" val="3347647218"/>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1000"/>
            <a:lum/>
          </a:blip>
          <a:srcRect/>
          <a:stretch>
            <a:fillRect/>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2286897364"/>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56524" y="1758462"/>
            <a:ext cx="6854161" cy="4642339"/>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a:t>
            </a:r>
            <a:r>
              <a:rPr lang="fa-IR" sz="2800" b="1" dirty="0">
                <a:solidFill>
                  <a:srgbClr val="FF0000"/>
                </a:solidFill>
                <a:cs typeface="B Titr" panose="00000700000000000000" pitchFamily="2" charset="-78"/>
              </a:rPr>
              <a:t> زیربنا</a:t>
            </a:r>
            <a:r>
              <a:rPr lang="fa-IR" sz="2800" b="1" kern="1200" dirty="0">
                <a:solidFill>
                  <a:srgbClr val="FF0000"/>
                </a:solidFill>
                <a:cs typeface="B Titr" panose="00000700000000000000" pitchFamily="2" charset="-78"/>
              </a:rPr>
              <a:t>:</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6382 متر مربع</a:t>
            </a:r>
          </a:p>
          <a:p>
            <a:pPr marL="0" lvl="0" indent="0" algn="ctr" defTabSz="1066800">
              <a:lnSpc>
                <a:spcPct val="90000"/>
              </a:lnSpc>
              <a:spcBef>
                <a:spcPct val="0"/>
              </a:spcBef>
              <a:spcAft>
                <a:spcPct val="35000"/>
              </a:spcAft>
              <a:buNone/>
            </a:pPr>
            <a:r>
              <a:rPr lang="fa-IR" sz="2400" kern="1200" dirty="0">
                <a:solidFill>
                  <a:schemeClr val="bg1"/>
                </a:solidFill>
                <a:cs typeface="B Titr" panose="00000700000000000000" pitchFamily="2" charset="-78"/>
              </a:rPr>
              <a:t> </a:t>
            </a:r>
            <a:r>
              <a:rPr lang="fa-IR" sz="2400" kern="1200" dirty="0">
                <a:solidFill>
                  <a:srgbClr val="FF0000"/>
                </a:solidFill>
                <a:cs typeface="B Titr" panose="00000700000000000000" pitchFamily="2" charset="-78"/>
              </a:rPr>
              <a:t>تعداد طبقات پیش بینی شده:</a:t>
            </a:r>
          </a:p>
          <a:p>
            <a:pPr marL="0" lvl="0" indent="0" algn="ctr" defTabSz="1066800">
              <a:lnSpc>
                <a:spcPct val="90000"/>
              </a:lnSpc>
              <a:spcBef>
                <a:spcPct val="0"/>
              </a:spcBef>
              <a:spcAft>
                <a:spcPct val="35000"/>
              </a:spcAft>
              <a:buNone/>
            </a:pPr>
            <a:r>
              <a:rPr lang="fa-IR" sz="2400" kern="1200" dirty="0">
                <a:solidFill>
                  <a:schemeClr val="bg1"/>
                </a:solidFill>
                <a:cs typeface="B Titr" panose="00000700000000000000" pitchFamily="2" charset="-78"/>
              </a:rPr>
              <a:t> 8 طبقه</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 رفاهی و اقامتی</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قطعی</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محل دقیق پروژه:</a:t>
            </a:r>
            <a:br>
              <a:rPr lang="fa-IR" sz="2400" kern="1200" dirty="0">
                <a:cs typeface="B Titr" panose="00000700000000000000" pitchFamily="2" charset="-78"/>
              </a:rPr>
            </a:br>
            <a:r>
              <a:rPr lang="fa-IR" sz="2400" dirty="0">
                <a:solidFill>
                  <a:schemeClr val="bg1"/>
                </a:solidFill>
                <a:cs typeface="B Titr" panose="00000700000000000000" pitchFamily="2" charset="-78"/>
              </a:rPr>
              <a:t>میدان ناهارخوران</a:t>
            </a:r>
            <a:endParaRPr lang="en-US" sz="2400" kern="1200" dirty="0">
              <a:solidFill>
                <a:schemeClr val="bg1"/>
              </a:solidFill>
              <a:cs typeface="B Titr" panose="00000700000000000000" pitchFamily="2" charset="-78"/>
            </a:endParaRPr>
          </a:p>
        </p:txBody>
      </p:sp>
      <p:pic>
        <p:nvPicPr>
          <p:cNvPr id="5" name="Picture 4">
            <a:extLst>
              <a:ext uri="{FF2B5EF4-FFF2-40B4-BE49-F238E27FC236}">
                <a16:creationId xmlns:a16="http://schemas.microsoft.com/office/drawing/2014/main" id="{573C9855-18D5-452B-AC3B-140EA4B9AA55}"/>
              </a:ext>
            </a:extLst>
          </p:cNvPr>
          <p:cNvPicPr>
            <a:picLocks noChangeAspect="1"/>
          </p:cNvPicPr>
          <p:nvPr/>
        </p:nvPicPr>
        <p:blipFill rotWithShape="1">
          <a:blip r:embed="rId3">
            <a:extLst>
              <a:ext uri="{28A0092B-C50C-407E-A947-70E740481C1C}">
                <a14:useLocalDpi xmlns:a14="http://schemas.microsoft.com/office/drawing/2010/main" val="0"/>
              </a:ext>
            </a:extLst>
          </a:blip>
          <a:srcRect l="18750" t="24280" r="5324"/>
          <a:stretch/>
        </p:blipFill>
        <p:spPr>
          <a:xfrm>
            <a:off x="423697" y="1971990"/>
            <a:ext cx="4450091" cy="4215282"/>
          </a:xfrm>
          <a:prstGeom prst="ellipse">
            <a:avLst/>
          </a:prstGeom>
          <a:ln w="5715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67755056"/>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4184470"/>
          </a:xfrm>
        </p:spPr>
        <p:txBody>
          <a:bodyPr>
            <a:normAutofit fontScale="70000" lnSpcReduction="20000"/>
          </a:bodyPr>
          <a:lstStyle/>
          <a:p>
            <a:pPr marL="0" indent="0" algn="just" rtl="1">
              <a:buNone/>
            </a:pPr>
            <a:r>
              <a:rPr lang="fa-IR" sz="2600" b="1" dirty="0">
                <a:solidFill>
                  <a:schemeClr val="bg1"/>
                </a:solidFill>
                <a:cs typeface="B Nazanin" panose="00000400000000000000" pitchFamily="2" charset="-78"/>
              </a:rPr>
              <a:t>شهرداري گرگان در نظر دارد به استناد شيوه نامه امور سرمايه گذاري و مشاركت مردمي شهرداري برابر مصوبه نهمين جلسه هيات عالي به تاريخ 15/ 5 / 1402و طبق ماده 30 آئين نامه معاملات شهرداري  از طريق (مشاركت مدني</a:t>
            </a:r>
            <a:r>
              <a:rPr lang="en-US" sz="2600" b="1" dirty="0">
                <a:solidFill>
                  <a:schemeClr val="bg1"/>
                </a:solidFill>
                <a:cs typeface="B Nazanin" panose="00000400000000000000" pitchFamily="2" charset="-78"/>
              </a:rPr>
              <a:t>BOLT</a:t>
            </a:r>
            <a:r>
              <a:rPr lang="fa-IR" sz="2600" b="1" dirty="0">
                <a:solidFill>
                  <a:schemeClr val="bg1"/>
                </a:solidFill>
                <a:cs typeface="B Nazanin" panose="00000400000000000000" pitchFamily="2" charset="-78"/>
              </a:rPr>
              <a:t>) با سرمايه گذاري اشخاص حقيقي يا حقوقي نسبت به ساخت و تجهیز و بهره برداری  به مساحت حدود 6382 مترمربع با کاربری گردشگری  بدون اعلام درصد پایه نسبت به انجام فراخوان وشناسایی سرمایه گذار به صورت ساخت و بهره برداری مشارکتی اقدام نماید ، لذا طبق نامه شماره 6798/6/4/1402 مورخ 28/02/1402 شهرداری گرگان و بند 1 مصوبات جلسه منعقده در محل دفتر معاونت هماهنگی امور اقتصادی استانداری استان گلستان ابلاغ شده توسط مدیرکل محترم دفتر هماهنگی امور سرمایه گذاری و اشتغال به شماره 25705/47/1402 مورخ 21/04/1402  مبنی بر درخواست تعیین کاربری احداث بنای هتل با سطح اشغال 55 (پنجاه و پنج) درصد در 8 (هشت) طبقه روی همکف و تراکم ساختمانی 440 (چهارصد و چهل) درصد واقع در حریم شهر گرگان ـ در جنوب فلکه ناهارخوران می باشد. همچنین ضابطه شهرداری دارای مجوز 8 طبقه با مشخصات تحلیل پروانه و صورتحساب مالی به پیوست در اسناد این فراخوان می باشد.</a:t>
            </a: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ctr" rtl="1">
              <a:buNone/>
            </a:pPr>
            <a:r>
              <a:rPr lang="fa-IR" sz="2900" b="1" dirty="0">
                <a:solidFill>
                  <a:schemeClr val="bg1"/>
                </a:solidFill>
                <a:highlight>
                  <a:srgbClr val="FFFF00"/>
                </a:highlight>
                <a:cs typeface="B Lotus" panose="00000400000000000000" pitchFamily="2" charset="-78"/>
              </a:rPr>
              <a:t>تضمين شركت درسرمايه گذاري مشاركتي مبلغ 000 / 000 / 000 /10 ريال (10 میلیاردریال) </a:t>
            </a:r>
            <a:endParaRPr lang="en-US" sz="2900"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هتل ناهارخوران</a:t>
              </a:r>
            </a:p>
          </p:txBody>
        </p:sp>
      </p:grpSp>
      <p:sp>
        <p:nvSpPr>
          <p:cNvPr id="8" name="TextBox 7">
            <a:extLst>
              <a:ext uri="{FF2B5EF4-FFF2-40B4-BE49-F238E27FC236}">
                <a16:creationId xmlns:a16="http://schemas.microsoft.com/office/drawing/2014/main" id="{BF7EA644-F783-4150-97AD-0ECE48E52C0A}"/>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3065830808"/>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2000"/>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390EB79-9C47-431E-A49A-009D81201AF8}"/>
              </a:ext>
            </a:extLst>
          </p:cNvPr>
          <p:cNvGraphicFramePr/>
          <p:nvPr>
            <p:extLst>
              <p:ext uri="{D42A27DB-BD31-4B8C-83A1-F6EECF244321}">
                <p14:modId xmlns:p14="http://schemas.microsoft.com/office/powerpoint/2010/main" val="1942097332"/>
              </p:ext>
            </p:extLst>
          </p:nvPr>
        </p:nvGraphicFramePr>
        <p:xfrm>
          <a:off x="1546166" y="237829"/>
          <a:ext cx="9237543"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04DCF4D9-3FA2-4D60-860C-F236CC308953}"/>
              </a:ext>
            </a:extLst>
          </p:cNvPr>
          <p:cNvPicPr>
            <a:picLocks noChangeAspect="1"/>
          </p:cNvPicPr>
          <p:nvPr/>
        </p:nvPicPr>
        <p:blipFill rotWithShape="1">
          <a:blip r:embed="rId9">
            <a:extLst>
              <a:ext uri="{28A0092B-C50C-407E-A947-70E740481C1C}">
                <a14:useLocalDpi xmlns:a14="http://schemas.microsoft.com/office/drawing/2010/main" val="0"/>
              </a:ext>
            </a:extLst>
          </a:blip>
          <a:srcRect l="18683" t="2254" r="5556" b="15651"/>
          <a:stretch/>
        </p:blipFill>
        <p:spPr>
          <a:xfrm rot="16200000">
            <a:off x="3659774" y="-1000104"/>
            <a:ext cx="4872451" cy="9592886"/>
          </a:xfrm>
          <a:prstGeom prst="rect">
            <a:avLst/>
          </a:prstGeom>
          <a:ln w="76200" cap="sq" cmpd="thickThin">
            <a:solidFill>
              <a:srgbClr val="92D050"/>
            </a:solidFill>
            <a:prstDash val="solid"/>
            <a:miter lim="800000"/>
          </a:ln>
          <a:effectLst>
            <a:innerShdw blurRad="76200">
              <a:srgbClr val="000000"/>
            </a:innerShdw>
          </a:effectLst>
        </p:spPr>
      </p:pic>
    </p:spTree>
    <p:extLst>
      <p:ext uri="{BB962C8B-B14F-4D97-AF65-F5344CB8AC3E}">
        <p14:creationId xmlns:p14="http://schemas.microsoft.com/office/powerpoint/2010/main" val="2626319364"/>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2195568658"/>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1F084B32-6F6F-47F5-8BDC-DFEA377B76B7}"/>
              </a:ext>
            </a:extLst>
          </p:cNvPr>
          <p:cNvPicPr>
            <a:picLocks noChangeAspect="1"/>
          </p:cNvPicPr>
          <p:nvPr/>
        </p:nvPicPr>
        <p:blipFill rotWithShape="1">
          <a:blip r:embed="rId9">
            <a:extLst>
              <a:ext uri="{28A0092B-C50C-407E-A947-70E740481C1C}">
                <a14:useLocalDpi xmlns:a14="http://schemas.microsoft.com/office/drawing/2010/main" val="0"/>
              </a:ext>
            </a:extLst>
          </a:blip>
          <a:srcRect l="12495" t="3796" r="3560" b="8512"/>
          <a:stretch/>
        </p:blipFill>
        <p:spPr>
          <a:xfrm>
            <a:off x="1195756" y="260306"/>
            <a:ext cx="4726742" cy="6212130"/>
          </a:xfrm>
          <a:prstGeom prst="rect">
            <a:avLst/>
          </a:prstGeom>
          <a:ln w="57150" cap="sq" cmpd="thickThin">
            <a:solidFill>
              <a:srgbClr val="7030A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340760BB-6FE2-4DBA-B047-2543FCE02A17}"/>
              </a:ext>
            </a:extLst>
          </p:cNvPr>
          <p:cNvPicPr>
            <a:picLocks noChangeAspect="1"/>
          </p:cNvPicPr>
          <p:nvPr/>
        </p:nvPicPr>
        <p:blipFill rotWithShape="1">
          <a:blip r:embed="rId10">
            <a:extLst>
              <a:ext uri="{28A0092B-C50C-407E-A947-70E740481C1C}">
                <a14:useLocalDpi xmlns:a14="http://schemas.microsoft.com/office/drawing/2010/main" val="0"/>
              </a:ext>
            </a:extLst>
          </a:blip>
          <a:srcRect l="11611" t="8513" b="3797"/>
          <a:stretch/>
        </p:blipFill>
        <p:spPr>
          <a:xfrm>
            <a:off x="6485206" y="1047990"/>
            <a:ext cx="4511038" cy="5424445"/>
          </a:xfrm>
          <a:prstGeom prst="rect">
            <a:avLst/>
          </a:prstGeom>
          <a:ln w="57150">
            <a:solidFill>
              <a:srgbClr val="7030A0"/>
            </a:solidFill>
          </a:ln>
        </p:spPr>
      </p:pic>
    </p:spTree>
    <p:extLst>
      <p:ext uri="{BB962C8B-B14F-4D97-AF65-F5344CB8AC3E}">
        <p14:creationId xmlns:p14="http://schemas.microsoft.com/office/powerpoint/2010/main" val="111961597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3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2284204227"/>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18C02398-B717-4734-94F9-8DD72B2400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93438" y="1026921"/>
            <a:ext cx="5076198" cy="5546508"/>
          </a:xfrm>
          <a:prstGeom prst="rect">
            <a:avLst/>
          </a:prstGeom>
          <a:ln w="38100">
            <a:solidFill>
              <a:srgbClr val="FF0000"/>
            </a:solidFill>
          </a:ln>
        </p:spPr>
      </p:pic>
      <p:pic>
        <p:nvPicPr>
          <p:cNvPr id="11" name="Picture 10">
            <a:extLst>
              <a:ext uri="{FF2B5EF4-FFF2-40B4-BE49-F238E27FC236}">
                <a16:creationId xmlns:a16="http://schemas.microsoft.com/office/drawing/2014/main" id="{1B35367F-8BB2-40F7-A073-F10C943194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6264" y="1002655"/>
            <a:ext cx="5076197" cy="5570774"/>
          </a:xfrm>
          <a:prstGeom prst="rect">
            <a:avLst/>
          </a:prstGeom>
          <a:ln w="57150">
            <a:solidFill>
              <a:srgbClr val="00B0F0"/>
            </a:solidFill>
          </a:ln>
        </p:spPr>
      </p:pic>
      <p:graphicFrame>
        <p:nvGraphicFramePr>
          <p:cNvPr id="12" name="Diagram 11">
            <a:extLst>
              <a:ext uri="{FF2B5EF4-FFF2-40B4-BE49-F238E27FC236}">
                <a16:creationId xmlns:a16="http://schemas.microsoft.com/office/drawing/2014/main" id="{B96F0D75-5B41-47F1-91FB-384ACEC32B64}"/>
              </a:ext>
            </a:extLst>
          </p:cNvPr>
          <p:cNvGraphicFramePr/>
          <p:nvPr>
            <p:extLst>
              <p:ext uri="{D42A27DB-BD31-4B8C-83A1-F6EECF244321}">
                <p14:modId xmlns:p14="http://schemas.microsoft.com/office/powerpoint/2010/main" val="14878559"/>
              </p:ext>
            </p:extLst>
          </p:nvPr>
        </p:nvGraphicFramePr>
        <p:xfrm>
          <a:off x="1633745" y="284571"/>
          <a:ext cx="3581233" cy="49702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113649739"/>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6" name="camera.wav"/>
          </p:stSnd>
        </p:sndAc>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1303868708"/>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E6ABF5D9-F410-4E8F-8592-E301DD840BFA}"/>
              </a:ext>
            </a:extLst>
          </p:cNvPr>
          <p:cNvPicPr>
            <a:picLocks noChangeAspect="1"/>
          </p:cNvPicPr>
          <p:nvPr/>
        </p:nvPicPr>
        <p:blipFill rotWithShape="1">
          <a:blip r:embed="rId9">
            <a:extLst>
              <a:ext uri="{28A0092B-C50C-407E-A947-70E740481C1C}">
                <a14:useLocalDpi xmlns:a14="http://schemas.microsoft.com/office/drawing/2010/main" val="0"/>
              </a:ext>
            </a:extLst>
          </a:blip>
          <a:srcRect l="10433" t="5523" r="6190" b="46511"/>
          <a:stretch/>
        </p:blipFill>
        <p:spPr>
          <a:xfrm>
            <a:off x="1084218" y="979714"/>
            <a:ext cx="10215154" cy="5526541"/>
          </a:xfrm>
          <a:prstGeom prst="rect">
            <a:avLst/>
          </a:prstGeom>
          <a:ln w="57150" cap="sq" cmpd="thickThin">
            <a:solidFill>
              <a:srgbClr val="002060"/>
            </a:solidFill>
            <a:prstDash val="solid"/>
            <a:miter lim="800000"/>
          </a:ln>
          <a:effectLst>
            <a:innerShdw blurRad="76200">
              <a:srgbClr val="000000"/>
            </a:innerShdw>
          </a:effectLst>
        </p:spPr>
      </p:pic>
    </p:spTree>
    <p:extLst>
      <p:ext uri="{BB962C8B-B14F-4D97-AF65-F5344CB8AC3E}">
        <p14:creationId xmlns:p14="http://schemas.microsoft.com/office/powerpoint/2010/main" val="400213778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5000"/>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281337210"/>
              </p:ext>
            </p:extLst>
          </p:nvPr>
        </p:nvGraphicFramePr>
        <p:xfrm>
          <a:off x="1086394" y="234814"/>
          <a:ext cx="9625149"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E138333A-D183-4C4F-9753-E0B00AC5B02C}"/>
              </a:ext>
            </a:extLst>
          </p:cNvPr>
          <p:cNvPicPr>
            <a:picLocks noChangeAspect="1"/>
          </p:cNvPicPr>
          <p:nvPr/>
        </p:nvPicPr>
        <p:blipFill rotWithShape="1">
          <a:blip r:embed="rId9">
            <a:extLst>
              <a:ext uri="{28A0092B-C50C-407E-A947-70E740481C1C}">
                <a14:useLocalDpi xmlns:a14="http://schemas.microsoft.com/office/drawing/2010/main" val="0"/>
              </a:ext>
            </a:extLst>
          </a:blip>
          <a:srcRect l="37500" t="32191" r="6250"/>
          <a:stretch/>
        </p:blipFill>
        <p:spPr>
          <a:xfrm>
            <a:off x="587829" y="1567542"/>
            <a:ext cx="5120640" cy="4663440"/>
          </a:xfrm>
          <a:prstGeom prst="rect">
            <a:avLst/>
          </a:prstGeom>
          <a:ln w="57150" cap="sq" cmpd="thickThin">
            <a:solidFill>
              <a:srgbClr val="92D05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16A4478D-346E-48F2-B8C3-C06DE047C068}"/>
              </a:ext>
            </a:extLst>
          </p:cNvPr>
          <p:cNvPicPr>
            <a:picLocks noChangeAspect="1"/>
          </p:cNvPicPr>
          <p:nvPr/>
        </p:nvPicPr>
        <p:blipFill rotWithShape="1">
          <a:blip r:embed="rId3">
            <a:extLst>
              <a:ext uri="{28A0092B-C50C-407E-A947-70E740481C1C}">
                <a14:useLocalDpi xmlns:a14="http://schemas.microsoft.com/office/drawing/2010/main" val="0"/>
              </a:ext>
            </a:extLst>
          </a:blip>
          <a:srcRect l="6857" t="17714"/>
          <a:stretch/>
        </p:blipFill>
        <p:spPr>
          <a:xfrm>
            <a:off x="6204857" y="1567543"/>
            <a:ext cx="5120640" cy="4659784"/>
          </a:xfrm>
          <a:prstGeom prst="rect">
            <a:avLst/>
          </a:prstGeom>
          <a:ln w="57150">
            <a:solidFill>
              <a:srgbClr val="92D050"/>
            </a:solidFill>
          </a:ln>
        </p:spPr>
      </p:pic>
    </p:spTree>
    <p:extLst>
      <p:ext uri="{BB962C8B-B14F-4D97-AF65-F5344CB8AC3E}">
        <p14:creationId xmlns:p14="http://schemas.microsoft.com/office/powerpoint/2010/main" val="2696545800"/>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8000"/>
            <a:lum/>
          </a:blip>
          <a:srcRect/>
          <a:stretch>
            <a:fillRect t="-7000" b="-7000"/>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2292397604"/>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56524" y="1758462"/>
            <a:ext cx="6773922" cy="4642339"/>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a:ln w="57150">
            <a:solidFill>
              <a:srgbClr val="7030A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 زمین:</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1496 متر مربع</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dirty="0">
                <a:solidFill>
                  <a:schemeClr val="bg1"/>
                </a:solidFill>
                <a:cs typeface="B Titr" panose="00000700000000000000" pitchFamily="2" charset="-78"/>
              </a:rPr>
              <a:t>مسکونی</a:t>
            </a:r>
          </a:p>
          <a:p>
            <a:pPr marL="0" lvl="0" indent="0" algn="ctr" defTabSz="1066800">
              <a:lnSpc>
                <a:spcPct val="90000"/>
              </a:lnSpc>
              <a:spcBef>
                <a:spcPct val="0"/>
              </a:spcBef>
              <a:spcAft>
                <a:spcPct val="35000"/>
              </a:spcAft>
              <a:buNone/>
            </a:pPr>
            <a:r>
              <a:rPr lang="fa-IR" sz="2400" kern="1200" dirty="0">
                <a:solidFill>
                  <a:srgbClr val="FF0000"/>
                </a:solidFill>
                <a:cs typeface="B Titr" panose="00000700000000000000" pitchFamily="2" charset="-78"/>
              </a:rPr>
              <a:t>تعداد طبقات پیش بینی شده: </a:t>
            </a:r>
          </a:p>
          <a:p>
            <a:pPr marL="0" lvl="0" indent="0" algn="ctr" defTabSz="1066800">
              <a:lnSpc>
                <a:spcPct val="90000"/>
              </a:lnSpc>
              <a:spcBef>
                <a:spcPct val="0"/>
              </a:spcBef>
              <a:spcAft>
                <a:spcPct val="35000"/>
              </a:spcAft>
              <a:buNone/>
            </a:pPr>
            <a:r>
              <a:rPr lang="fa-IR" sz="2400" kern="1200" dirty="0">
                <a:solidFill>
                  <a:schemeClr val="bg1"/>
                </a:solidFill>
                <a:cs typeface="B Titr" panose="00000700000000000000" pitchFamily="2" charset="-78"/>
              </a:rPr>
              <a:t>6طبقه</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قطعی</a:t>
            </a:r>
          </a:p>
          <a:p>
            <a:pPr marL="0" lvl="0" indent="0" algn="ctr" defTabSz="1066800">
              <a:lnSpc>
                <a:spcPct val="90000"/>
              </a:lnSpc>
              <a:spcBef>
                <a:spcPct val="0"/>
              </a:spcBef>
              <a:spcAft>
                <a:spcPct val="35000"/>
              </a:spcAft>
              <a:buNone/>
            </a:pPr>
            <a:r>
              <a:rPr lang="fa-IR" sz="2400" b="1" kern="1200" dirty="0">
                <a:solidFill>
                  <a:srgbClr val="FF0000"/>
                </a:solidFill>
                <a:cs typeface="B Titr" panose="00000700000000000000" pitchFamily="2" charset="-78"/>
              </a:rPr>
              <a:t>محل دقیق پروژه:</a:t>
            </a:r>
            <a:br>
              <a:rPr lang="fa-IR" sz="2400" kern="1200" dirty="0">
                <a:cs typeface="B Titr" panose="00000700000000000000" pitchFamily="2" charset="-78"/>
              </a:rPr>
            </a:br>
            <a:r>
              <a:rPr lang="fa-IR" sz="2400" dirty="0">
                <a:solidFill>
                  <a:schemeClr val="bg1"/>
                </a:solidFill>
                <a:cs typeface="B Titr" panose="00000700000000000000" pitchFamily="2" charset="-78"/>
              </a:rPr>
              <a:t>کوی رودکی</a:t>
            </a:r>
            <a:endParaRPr lang="en-US" sz="2400" kern="1200" dirty="0">
              <a:solidFill>
                <a:schemeClr val="bg1"/>
              </a:solidFill>
              <a:cs typeface="B Titr" panose="00000700000000000000" pitchFamily="2" charset="-78"/>
            </a:endParaRPr>
          </a:p>
        </p:txBody>
      </p:sp>
      <p:pic>
        <p:nvPicPr>
          <p:cNvPr id="3" name="Picture 2">
            <a:extLst>
              <a:ext uri="{FF2B5EF4-FFF2-40B4-BE49-F238E27FC236}">
                <a16:creationId xmlns:a16="http://schemas.microsoft.com/office/drawing/2014/main" id="{8F9E3D8C-B2A2-4F02-8183-B259B32FCF65}"/>
              </a:ext>
            </a:extLst>
          </p:cNvPr>
          <p:cNvPicPr>
            <a:picLocks noChangeAspect="1"/>
          </p:cNvPicPr>
          <p:nvPr/>
        </p:nvPicPr>
        <p:blipFill rotWithShape="1">
          <a:blip r:embed="rId3">
            <a:extLst>
              <a:ext uri="{28A0092B-C50C-407E-A947-70E740481C1C}">
                <a14:useLocalDpi xmlns:a14="http://schemas.microsoft.com/office/drawing/2010/main" val="0"/>
              </a:ext>
            </a:extLst>
          </a:blip>
          <a:srcRect l="38633" t="21016" r="31624" b="41356"/>
          <a:stretch/>
        </p:blipFill>
        <p:spPr>
          <a:xfrm>
            <a:off x="671907" y="2000126"/>
            <a:ext cx="4284617" cy="4159011"/>
          </a:xfrm>
          <a:prstGeom prst="ellipse">
            <a:avLst/>
          </a:prstGeom>
          <a:ln w="5715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02985836"/>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0"/>
            <a:ext cx="9905999" cy="4767943"/>
          </a:xfrm>
        </p:spPr>
        <p:txBody>
          <a:bodyPr>
            <a:normAutofit fontScale="32500" lnSpcReduction="20000"/>
          </a:bodyPr>
          <a:lstStyle/>
          <a:p>
            <a:pPr marL="0" indent="0" algn="just" rtl="1">
              <a:buNone/>
            </a:pPr>
            <a:r>
              <a:rPr lang="fa-IR" sz="5000" b="1" dirty="0">
                <a:solidFill>
                  <a:schemeClr val="bg1"/>
                </a:solidFill>
                <a:cs typeface="B Nazanin" panose="00000400000000000000" pitchFamily="2" charset="-78"/>
              </a:rPr>
              <a:t>شهرداري گرگان در نظر دارد به استناد شيوه نامه امور سرمايه گذاري و مشاركت مردمي شهرداري برابر مصوبه نهمين جلسه هيات عالي به تاريخ 15/ 5 / 1402و طبق ماده 30 آئين نامه معاملات شهرداري  از طريق مشاركت مدني با سرمايه گذاري اشخاص حقيقي يا حقوقي نسبت به فراخوان درخصوص پروژه سرمايه گذاري مسکونی رودکی  در زمینی به مساحت 36/1521 متر مربع با ضابطه 6 طبقه وسطح اشغال 50 % و تراکم 300 درصد اقدام نمايد، با توجه به مصوبه بیست و یکمین جلسه کارشناسی مورخ 31/03/1402 شامل موضوعات به شرح ذیل می باشد : </a:t>
            </a:r>
          </a:p>
          <a:p>
            <a:pPr marL="0" indent="0" algn="just" rtl="1">
              <a:buNone/>
            </a:pPr>
            <a:r>
              <a:rPr lang="fa-IR" sz="5000" b="1" dirty="0">
                <a:solidFill>
                  <a:schemeClr val="bg1"/>
                </a:solidFill>
                <a:cs typeface="B Nazanin" panose="00000400000000000000" pitchFamily="2" charset="-78"/>
              </a:rPr>
              <a:t>1-میزان آورده شهرداری زمین و هزینه های صدور پروانه و کمسیون ماده 5 و اصلاح پروانه تعیین گردید . </a:t>
            </a:r>
          </a:p>
          <a:p>
            <a:pPr marL="0" indent="0" algn="just" rtl="1">
              <a:buNone/>
            </a:pPr>
            <a:r>
              <a:rPr lang="fa-IR" sz="5000" b="1" dirty="0">
                <a:solidFill>
                  <a:schemeClr val="bg1"/>
                </a:solidFill>
                <a:cs typeface="B Nazanin" panose="00000400000000000000" pitchFamily="2" charset="-78"/>
              </a:rPr>
              <a:t>2-کلیه هزینه های مربوط به  ادارات دیگر ازقبیل تامین اجتماعی ، نظام مهندسی ، دارائی و ... و ادارات غیر مرتبط با شهرداری به عهده سرمایه گذار می باشد .</a:t>
            </a:r>
          </a:p>
          <a:p>
            <a:pPr marL="0" indent="0" algn="just" rtl="1">
              <a:buNone/>
            </a:pPr>
            <a:r>
              <a:rPr lang="fa-IR" sz="5000" b="1" dirty="0">
                <a:solidFill>
                  <a:schemeClr val="bg1"/>
                </a:solidFill>
                <a:cs typeface="B Nazanin" panose="00000400000000000000" pitchFamily="2" charset="-78"/>
              </a:rPr>
              <a:t>3-سرمایه گذار حق گرفتن وام و یا در رهن قراردادن ملک شهرداری را ندارد و تاپایان ساخت اسکلت ساختمان حق فروش و واگذاری سهم مشارکت خود را ندارد و انتقال سند از طرف شهرداری فقط به نام مشارکت گیرنده بعد از پایان عملیات ساختمانی مقدور می باشد .</a:t>
            </a:r>
          </a:p>
          <a:p>
            <a:pPr marL="0" indent="0" algn="just" rtl="1">
              <a:buNone/>
            </a:pPr>
            <a:r>
              <a:rPr lang="fa-IR" sz="5000" b="1" dirty="0">
                <a:solidFill>
                  <a:schemeClr val="bg1"/>
                </a:solidFill>
                <a:cs typeface="B Nazanin" panose="00000400000000000000" pitchFamily="2" charset="-78"/>
              </a:rPr>
              <a:t>4-پیشنهاد شهرداری برای میزان درصد مشارکت در ساخت به عنوان درصد پایه در انجام فراخوان عمومی 37 % ( سی و هفت درصد) تعیین گردید . </a:t>
            </a:r>
          </a:p>
          <a:p>
            <a:pPr marL="0" indent="0" algn="just" rtl="1">
              <a:buNone/>
            </a:pPr>
            <a:endParaRPr lang="fa-IR" sz="2600" b="1" dirty="0">
              <a:solidFill>
                <a:schemeClr val="bg1"/>
              </a:solidFill>
              <a:highlight>
                <a:srgbClr val="FFFF00"/>
              </a:highlight>
              <a:cs typeface="B Lotus" panose="00000400000000000000" pitchFamily="2" charset="-78"/>
            </a:endParaRPr>
          </a:p>
          <a:p>
            <a:pPr marL="0" indent="0" algn="ctr" rtl="1">
              <a:buNone/>
            </a:pPr>
            <a:r>
              <a:rPr lang="fa-IR" sz="6200" b="1" dirty="0">
                <a:solidFill>
                  <a:schemeClr val="bg1"/>
                </a:solidFill>
                <a:highlight>
                  <a:srgbClr val="FFFF00"/>
                </a:highlight>
                <a:cs typeface="B Lotus" panose="00000400000000000000" pitchFamily="2" charset="-78"/>
              </a:rPr>
              <a:t>تضمين شركت درسرمايه گذاري مشاركتي مبلغ 000 / 000 / 000 /7 ريال(7 میلیاردریال) </a:t>
            </a:r>
            <a:endParaRPr lang="en-US" sz="6200"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پروژه مسکونی رودکی</a:t>
              </a:r>
            </a:p>
          </p:txBody>
        </p:sp>
      </p:grpSp>
      <p:sp>
        <p:nvSpPr>
          <p:cNvPr id="8" name="TextBox 7">
            <a:extLst>
              <a:ext uri="{FF2B5EF4-FFF2-40B4-BE49-F238E27FC236}">
                <a16:creationId xmlns:a16="http://schemas.microsoft.com/office/drawing/2014/main" id="{77AA0F31-D1D0-4D79-97B4-D1F67AC1CCA7}"/>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324547290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7000" b="-7000"/>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8A4893A-EABC-4CC1-9E14-FE31FDB5B756}"/>
              </a:ext>
            </a:extLst>
          </p:cNvPr>
          <p:cNvGraphicFramePr/>
          <p:nvPr>
            <p:extLst>
              <p:ext uri="{D42A27DB-BD31-4B8C-83A1-F6EECF244321}">
                <p14:modId xmlns:p14="http://schemas.microsoft.com/office/powerpoint/2010/main" val="2426057744"/>
              </p:ext>
            </p:extLst>
          </p:nvPr>
        </p:nvGraphicFramePr>
        <p:xfrm>
          <a:off x="2549904" y="202038"/>
          <a:ext cx="6885042"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0E6B0FA6-AE5E-408E-8CE8-AD51EB503C06}"/>
              </a:ext>
            </a:extLst>
          </p:cNvPr>
          <p:cNvPicPr>
            <a:picLocks noChangeAspect="1"/>
          </p:cNvPicPr>
          <p:nvPr/>
        </p:nvPicPr>
        <p:blipFill rotWithShape="1">
          <a:blip r:embed="rId9">
            <a:extLst>
              <a:ext uri="{28A0092B-C50C-407E-A947-70E740481C1C}">
                <a14:useLocalDpi xmlns:a14="http://schemas.microsoft.com/office/drawing/2010/main" val="0"/>
              </a:ext>
            </a:extLst>
          </a:blip>
          <a:srcRect t="24000"/>
          <a:stretch/>
        </p:blipFill>
        <p:spPr>
          <a:xfrm>
            <a:off x="1095176" y="1240971"/>
            <a:ext cx="9590241" cy="5199017"/>
          </a:xfrm>
          <a:prstGeom prst="rect">
            <a:avLst/>
          </a:prstGeom>
          <a:ln w="57150" cap="sq" cmpd="thickThin">
            <a:solidFill>
              <a:srgbClr val="7030A0"/>
            </a:solidFill>
            <a:prstDash val="solid"/>
            <a:miter lim="800000"/>
          </a:ln>
          <a:effectLst>
            <a:innerShdw blurRad="76200">
              <a:srgbClr val="000000"/>
            </a:innerShdw>
          </a:effectLst>
        </p:spPr>
      </p:pic>
    </p:spTree>
    <p:extLst>
      <p:ext uri="{BB962C8B-B14F-4D97-AF65-F5344CB8AC3E}">
        <p14:creationId xmlns:p14="http://schemas.microsoft.com/office/powerpoint/2010/main" val="1620721404"/>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t="-7000" b="-7000"/>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DF51F86-FBA9-40FB-9E7D-F320DAAC192A}"/>
              </a:ext>
            </a:extLst>
          </p:cNvPr>
          <p:cNvGraphicFramePr/>
          <p:nvPr>
            <p:extLst>
              <p:ext uri="{D42A27DB-BD31-4B8C-83A1-F6EECF244321}">
                <p14:modId xmlns:p14="http://schemas.microsoft.com/office/powerpoint/2010/main" val="618322300"/>
              </p:ext>
            </p:extLst>
          </p:nvPr>
        </p:nvGraphicFramePr>
        <p:xfrm>
          <a:off x="1095176" y="312874"/>
          <a:ext cx="9849915"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CBFE5D40-BA58-4A36-8D88-FBE82A89B1FB}"/>
              </a:ext>
            </a:extLst>
          </p:cNvPr>
          <p:cNvPicPr>
            <a:picLocks noChangeAspect="1"/>
          </p:cNvPicPr>
          <p:nvPr/>
        </p:nvPicPr>
        <p:blipFill rotWithShape="1">
          <a:blip r:embed="rId9">
            <a:extLst>
              <a:ext uri="{28A0092B-C50C-407E-A947-70E740481C1C}">
                <a14:useLocalDpi xmlns:a14="http://schemas.microsoft.com/office/drawing/2010/main" val="0"/>
              </a:ext>
            </a:extLst>
          </a:blip>
          <a:srcRect l="2333" r="7572"/>
          <a:stretch/>
        </p:blipFill>
        <p:spPr>
          <a:xfrm>
            <a:off x="1095176" y="1537854"/>
            <a:ext cx="9703723" cy="4910290"/>
          </a:xfrm>
          <a:prstGeom prst="rect">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6776003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00000">
              <a:srgbClr val="00B0F0"/>
            </a:gs>
            <a:gs pos="100000">
              <a:schemeClr val="accent1">
                <a:hueOff val="0"/>
                <a:satOff val="0"/>
                <a:lumOff val="0"/>
                <a:alphaOff val="0"/>
                <a:shade val="74000"/>
                <a:satMod val="128000"/>
                <a:lumMod val="100000"/>
              </a:schemeClr>
            </a:gs>
          </a:gsLst>
          <a:lin ang="5400000" scaled="0"/>
        </a:grad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B9BAC94-B2EB-4895-A6CC-2F7ACE263B54}"/>
              </a:ext>
            </a:extLst>
          </p:cNvPr>
          <p:cNvGraphicFramePr/>
          <p:nvPr>
            <p:extLst>
              <p:ext uri="{D42A27DB-BD31-4B8C-83A1-F6EECF244321}">
                <p14:modId xmlns:p14="http://schemas.microsoft.com/office/powerpoint/2010/main" val="3378818148"/>
              </p:ext>
            </p:extLst>
          </p:nvPr>
        </p:nvGraphicFramePr>
        <p:xfrm>
          <a:off x="1095176" y="312874"/>
          <a:ext cx="9823268" cy="830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79724705-B04D-44FE-81B3-FCEC8161A3B1}"/>
              </a:ext>
            </a:extLst>
          </p:cNvPr>
          <p:cNvPicPr>
            <a:picLocks noChangeAspect="1"/>
          </p:cNvPicPr>
          <p:nvPr/>
        </p:nvPicPr>
        <p:blipFill rotWithShape="1">
          <a:blip r:embed="rId8">
            <a:extLst>
              <a:ext uri="{28A0092B-C50C-407E-A947-70E740481C1C}">
                <a14:useLocalDpi xmlns:a14="http://schemas.microsoft.com/office/drawing/2010/main" val="0"/>
              </a:ext>
            </a:extLst>
          </a:blip>
          <a:srcRect l="6078" t="4562" r="8522" b="25714"/>
          <a:stretch/>
        </p:blipFill>
        <p:spPr>
          <a:xfrm>
            <a:off x="1095176" y="1496291"/>
            <a:ext cx="9823268" cy="5048835"/>
          </a:xfrm>
          <a:prstGeom prst="rect">
            <a:avLst/>
          </a:prstGeom>
          <a:solidFill>
            <a:srgbClr val="FFFFFF">
              <a:shade val="85000"/>
            </a:srgbClr>
          </a:solidFill>
          <a:ln w="57150" cap="sq">
            <a:solidFill>
              <a:srgbClr val="7030A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8477365"/>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a:gsLst>
            <a:gs pos="31000">
              <a:srgbClr val="00B0F0"/>
            </a:gs>
            <a:gs pos="100000">
              <a:schemeClr val="accent1">
                <a:hueOff val="0"/>
                <a:satOff val="0"/>
                <a:lumOff val="0"/>
                <a:alphaOff val="0"/>
                <a:shade val="74000"/>
                <a:satMod val="128000"/>
                <a:lumMod val="100000"/>
              </a:schemeClr>
            </a:gs>
          </a:gsLst>
          <a:lin ang="5400000" scaled="0"/>
        </a:grad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877283675"/>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AAA00BCF-96A5-48D0-BE6A-88F20FE94485}"/>
              </a:ext>
            </a:extLst>
          </p:cNvPr>
          <p:cNvPicPr>
            <a:picLocks noChangeAspect="1"/>
          </p:cNvPicPr>
          <p:nvPr/>
        </p:nvPicPr>
        <p:blipFill rotWithShape="1">
          <a:blip r:embed="rId8">
            <a:extLst>
              <a:ext uri="{28A0092B-C50C-407E-A947-70E740481C1C}">
                <a14:useLocalDpi xmlns:a14="http://schemas.microsoft.com/office/drawing/2010/main" val="0"/>
              </a:ext>
            </a:extLst>
          </a:blip>
          <a:srcRect t="35809"/>
          <a:stretch/>
        </p:blipFill>
        <p:spPr>
          <a:xfrm>
            <a:off x="782858" y="429490"/>
            <a:ext cx="4390033" cy="5624945"/>
          </a:xfrm>
          <a:prstGeom prst="rect">
            <a:avLst/>
          </a:prstGeom>
          <a:solidFill>
            <a:srgbClr val="FFFFFF">
              <a:shade val="85000"/>
            </a:srgbClr>
          </a:solidFill>
          <a:ln w="5715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1F45A4B8-9B20-41CF-B835-2DB4D9BAE5C4}"/>
              </a:ext>
            </a:extLst>
          </p:cNvPr>
          <p:cNvPicPr>
            <a:picLocks noChangeAspect="1"/>
          </p:cNvPicPr>
          <p:nvPr/>
        </p:nvPicPr>
        <p:blipFill rotWithShape="1">
          <a:blip r:embed="rId9">
            <a:extLst>
              <a:ext uri="{28A0092B-C50C-407E-A947-70E740481C1C}">
                <a14:useLocalDpi xmlns:a14="http://schemas.microsoft.com/office/drawing/2010/main" val="0"/>
              </a:ext>
            </a:extLst>
          </a:blip>
          <a:srcRect l="16600" t="12540" r="7693" b="6508"/>
          <a:stretch/>
        </p:blipFill>
        <p:spPr>
          <a:xfrm rot="16200000">
            <a:off x="6239754" y="885048"/>
            <a:ext cx="4585853" cy="5752922"/>
          </a:xfrm>
          <a:prstGeom prst="rect">
            <a:avLst/>
          </a:prstGeom>
          <a:solidFill>
            <a:srgbClr val="FFFFFF">
              <a:shade val="85000"/>
            </a:srgbClr>
          </a:solidFill>
          <a:ln w="5715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5911059"/>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E661B4A-A3C8-4464-8492-4A18E869D3E4}"/>
              </a:ext>
            </a:extLst>
          </p:cNvPr>
          <p:cNvGrpSpPr/>
          <p:nvPr/>
        </p:nvGrpSpPr>
        <p:grpSpPr>
          <a:xfrm>
            <a:off x="7605763" y="207303"/>
            <a:ext cx="3581233" cy="497021"/>
            <a:chOff x="0" y="0"/>
            <a:chExt cx="3581233" cy="497021"/>
          </a:xfrm>
          <a:scene3d>
            <a:camera prst="orthographicFront"/>
            <a:lightRig rig="flat" dir="t"/>
          </a:scene3d>
        </p:grpSpPr>
        <p:sp>
          <p:nvSpPr>
            <p:cNvPr id="7" name="Rectangle: Rounded Corners 6">
              <a:extLst>
                <a:ext uri="{FF2B5EF4-FFF2-40B4-BE49-F238E27FC236}">
                  <a16:creationId xmlns:a16="http://schemas.microsoft.com/office/drawing/2014/main" id="{F7600FAE-266F-4982-B662-0D0D11300F10}"/>
                </a:ext>
              </a:extLst>
            </p:cNvPr>
            <p:cNvSpPr/>
            <p:nvPr/>
          </p:nvSpPr>
          <p:spPr>
            <a:xfrm>
              <a:off x="0" y="0"/>
              <a:ext cx="3581233" cy="497021"/>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E459AF36-1335-4B35-A6B1-2074A6B47DFB}"/>
                </a:ext>
              </a:extLst>
            </p:cNvPr>
            <p:cNvSpPr txBox="1"/>
            <p:nvPr/>
          </p:nvSpPr>
          <p:spPr>
            <a:xfrm>
              <a:off x="24263" y="24263"/>
              <a:ext cx="3532707" cy="4484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b="1" dirty="0">
                  <a:solidFill>
                    <a:schemeClr val="bg1"/>
                  </a:solidFill>
                  <a:cs typeface="B Badr" panose="00000400000000000000" pitchFamily="2" charset="-78"/>
                </a:rPr>
                <a:t>ضابطه</a:t>
              </a:r>
              <a:endParaRPr lang="en-US" sz="1800" kern="1200" dirty="0">
                <a:solidFill>
                  <a:schemeClr val="bg1"/>
                </a:solidFill>
                <a:cs typeface="B Badr" panose="00000400000000000000" pitchFamily="2" charset="-78"/>
              </a:endParaRPr>
            </a:p>
          </p:txBody>
        </p:sp>
      </p:grpSp>
      <p:pic>
        <p:nvPicPr>
          <p:cNvPr id="10" name="Picture 9">
            <a:extLst>
              <a:ext uri="{FF2B5EF4-FFF2-40B4-BE49-F238E27FC236}">
                <a16:creationId xmlns:a16="http://schemas.microsoft.com/office/drawing/2014/main" id="{53BE4845-A020-4891-9C56-C99D100C9C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637" y="904981"/>
            <a:ext cx="4980160" cy="5360720"/>
          </a:xfrm>
          <a:prstGeom prst="rect">
            <a:avLst/>
          </a:prstGeom>
          <a:ln w="38100">
            <a:solidFill>
              <a:srgbClr val="7030A0"/>
            </a:solidFill>
          </a:ln>
        </p:spPr>
      </p:pic>
      <p:pic>
        <p:nvPicPr>
          <p:cNvPr id="12" name="Picture 11">
            <a:extLst>
              <a:ext uri="{FF2B5EF4-FFF2-40B4-BE49-F238E27FC236}">
                <a16:creationId xmlns:a16="http://schemas.microsoft.com/office/drawing/2014/main" id="{88C6F8C5-4412-4F6D-9E63-4BD29009F4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004" y="345849"/>
            <a:ext cx="4786196" cy="5919852"/>
          </a:xfrm>
          <a:prstGeom prst="rect">
            <a:avLst/>
          </a:prstGeom>
          <a:ln w="38100">
            <a:solidFill>
              <a:srgbClr val="7030A0"/>
            </a:solidFill>
          </a:ln>
        </p:spPr>
      </p:pic>
    </p:spTree>
    <p:extLst>
      <p:ext uri="{BB962C8B-B14F-4D97-AF65-F5344CB8AC3E}">
        <p14:creationId xmlns:p14="http://schemas.microsoft.com/office/powerpoint/2010/main" val="38251680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5" name="camera.wav"/>
          </p:stSnd>
        </p:sndAc>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126387-AAD8-44B0-A960-2FC537573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0909" y="1045424"/>
            <a:ext cx="4862945" cy="5238206"/>
          </a:xfrm>
          <a:prstGeom prst="rect">
            <a:avLst/>
          </a:prstGeom>
          <a:ln w="38100">
            <a:solidFill>
              <a:srgbClr val="FF0000"/>
            </a:solidFill>
          </a:ln>
        </p:spPr>
      </p:pic>
      <p:pic>
        <p:nvPicPr>
          <p:cNvPr id="7" name="Picture 6">
            <a:extLst>
              <a:ext uri="{FF2B5EF4-FFF2-40B4-BE49-F238E27FC236}">
                <a16:creationId xmlns:a16="http://schemas.microsoft.com/office/drawing/2014/main" id="{2E22BD50-1B73-4038-A158-24D3C5686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814" y="260305"/>
            <a:ext cx="4724399" cy="6000209"/>
          </a:xfrm>
          <a:prstGeom prst="rect">
            <a:avLst/>
          </a:prstGeom>
          <a:ln w="38100">
            <a:solidFill>
              <a:srgbClr val="FF0000"/>
            </a:solidFill>
          </a:ln>
        </p:spPr>
      </p:pic>
      <p:graphicFrame>
        <p:nvGraphicFramePr>
          <p:cNvPr id="11" name="Diagram 10">
            <a:extLst>
              <a:ext uri="{FF2B5EF4-FFF2-40B4-BE49-F238E27FC236}">
                <a16:creationId xmlns:a16="http://schemas.microsoft.com/office/drawing/2014/main" id="{43713FF1-AEEC-4D68-B359-C854676D8D02}"/>
              </a:ext>
            </a:extLst>
          </p:cNvPr>
          <p:cNvGraphicFramePr/>
          <p:nvPr>
            <p:extLst>
              <p:ext uri="{D42A27DB-BD31-4B8C-83A1-F6EECF244321}">
                <p14:modId xmlns:p14="http://schemas.microsoft.com/office/powerpoint/2010/main" val="3194699935"/>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88569311"/>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25D7875-7571-4936-A673-67BEE59F504C}"/>
              </a:ext>
            </a:extLst>
          </p:cNvPr>
          <p:cNvGraphicFramePr/>
          <p:nvPr>
            <p:extLst>
              <p:ext uri="{D42A27DB-BD31-4B8C-83A1-F6EECF244321}">
                <p14:modId xmlns:p14="http://schemas.microsoft.com/office/powerpoint/2010/main" val="2028317954"/>
              </p:ext>
            </p:extLst>
          </p:nvPr>
        </p:nvGraphicFramePr>
        <p:xfrm>
          <a:off x="7293817" y="592577"/>
          <a:ext cx="3532707" cy="448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3A6D91B2-59D0-4F7B-BB85-556F672DB1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86947" y="1246910"/>
            <a:ext cx="4668980" cy="5140036"/>
          </a:xfrm>
          <a:prstGeom prst="rect">
            <a:avLst/>
          </a:prstGeom>
          <a:ln w="57150">
            <a:solidFill>
              <a:srgbClr val="92D050"/>
            </a:solidFill>
          </a:ln>
        </p:spPr>
      </p:pic>
      <p:pic>
        <p:nvPicPr>
          <p:cNvPr id="17" name="Picture 16">
            <a:extLst>
              <a:ext uri="{FF2B5EF4-FFF2-40B4-BE49-F238E27FC236}">
                <a16:creationId xmlns:a16="http://schemas.microsoft.com/office/drawing/2014/main" id="{3F3715EB-5926-44EE-8BDE-BB22EA4B06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6074" y="592577"/>
            <a:ext cx="4668980" cy="5794369"/>
          </a:xfrm>
          <a:prstGeom prst="rect">
            <a:avLst/>
          </a:prstGeom>
          <a:ln w="57150">
            <a:solidFill>
              <a:srgbClr val="92D050"/>
            </a:solidFill>
          </a:ln>
        </p:spPr>
      </p:pic>
    </p:spTree>
    <p:extLst>
      <p:ext uri="{BB962C8B-B14F-4D97-AF65-F5344CB8AC3E}">
        <p14:creationId xmlns:p14="http://schemas.microsoft.com/office/powerpoint/2010/main" val="332217822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6000"/>
            <a:lum/>
          </a:blip>
          <a:srcRect/>
          <a:stretch>
            <a:fillRect t="-7000" b="-7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82476517"/>
              </p:ext>
            </p:extLst>
          </p:nvPr>
        </p:nvGraphicFramePr>
        <p:xfrm>
          <a:off x="7341326" y="260305"/>
          <a:ext cx="4428309"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863B00E0-E49D-49C3-A955-64865B2C7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795" y="984214"/>
            <a:ext cx="9429403" cy="5613481"/>
          </a:xfrm>
          <a:prstGeom prst="rect">
            <a:avLst/>
          </a:prstGeom>
          <a:solidFill>
            <a:srgbClr val="FFFFFF">
              <a:shade val="85000"/>
            </a:srgbClr>
          </a:solidFill>
          <a:ln w="889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482432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9" name="camera.wav"/>
          </p:stSnd>
        </p:sndAc>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B8468CE5-8024-4F6B-BE0E-C02EF025D75B}"/>
              </a:ext>
            </a:extLst>
          </p:cNvPr>
          <p:cNvGraphicFramePr/>
          <p:nvPr>
            <p:extLst>
              <p:ext uri="{D42A27DB-BD31-4B8C-83A1-F6EECF244321}">
                <p14:modId xmlns:p14="http://schemas.microsoft.com/office/powerpoint/2010/main" val="2101642044"/>
              </p:ext>
            </p:extLst>
          </p:nvPr>
        </p:nvGraphicFramePr>
        <p:xfrm>
          <a:off x="2648743" y="351692"/>
          <a:ext cx="7372643" cy="1406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Freeform: Shape 17">
            <a:extLst>
              <a:ext uri="{FF2B5EF4-FFF2-40B4-BE49-F238E27FC236}">
                <a16:creationId xmlns:a16="http://schemas.microsoft.com/office/drawing/2014/main" id="{F82FB9FC-3781-46FC-B46E-63EE10D3255A}"/>
              </a:ext>
            </a:extLst>
          </p:cNvPr>
          <p:cNvSpPr/>
          <p:nvPr/>
        </p:nvSpPr>
        <p:spPr>
          <a:xfrm>
            <a:off x="4956524" y="1758462"/>
            <a:ext cx="6854161" cy="4642339"/>
          </a:xfrm>
          <a:custGeom>
            <a:avLst/>
            <a:gdLst>
              <a:gd name="connsiteX0" fmla="*/ 0 w 7801603"/>
              <a:gd name="connsiteY0" fmla="*/ 0 h 3898049"/>
              <a:gd name="connsiteX1" fmla="*/ 5852579 w 7801603"/>
              <a:gd name="connsiteY1" fmla="*/ 0 h 3898049"/>
              <a:gd name="connsiteX2" fmla="*/ 7801603 w 7801603"/>
              <a:gd name="connsiteY2" fmla="*/ 1949025 h 3898049"/>
              <a:gd name="connsiteX3" fmla="*/ 5852579 w 7801603"/>
              <a:gd name="connsiteY3" fmla="*/ 3898049 h 3898049"/>
              <a:gd name="connsiteX4" fmla="*/ 0 w 7801603"/>
              <a:gd name="connsiteY4" fmla="*/ 3898049 h 3898049"/>
              <a:gd name="connsiteX5" fmla="*/ 0 w 7801603"/>
              <a:gd name="connsiteY5" fmla="*/ 0 h 38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01603" h="3898049">
                <a:moveTo>
                  <a:pt x="7801603" y="3898048"/>
                </a:moveTo>
                <a:lnTo>
                  <a:pt x="1949024" y="3898048"/>
                </a:lnTo>
                <a:lnTo>
                  <a:pt x="0" y="1949024"/>
                </a:lnTo>
                <a:lnTo>
                  <a:pt x="1949024" y="1"/>
                </a:lnTo>
                <a:lnTo>
                  <a:pt x="7801603" y="1"/>
                </a:lnTo>
                <a:lnTo>
                  <a:pt x="7801603" y="3898048"/>
                </a:lnTo>
                <a:close/>
              </a:path>
            </a:pathLst>
          </a:custGeom>
          <a:solidFill>
            <a:srgbClr val="00B0F0"/>
          </a:solidFill>
          <a:ln w="57150">
            <a:solidFill>
              <a:srgbClr val="7030A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61120" tIns="91441" rIns="170688" bIns="91441" numCol="1" spcCol="1270" anchor="ctr" anchorCtr="0">
            <a:noAutofit/>
          </a:bodyPr>
          <a:lstStyle/>
          <a:p>
            <a:pPr marL="0" lvl="0" indent="0" algn="ctr" defTabSz="1066800">
              <a:lnSpc>
                <a:spcPct val="90000"/>
              </a:lnSpc>
              <a:spcBef>
                <a:spcPct val="0"/>
              </a:spcBef>
              <a:spcAft>
                <a:spcPct val="35000"/>
              </a:spcAft>
              <a:buNone/>
            </a:pPr>
            <a:r>
              <a:rPr lang="fa-IR" sz="2800" b="1" kern="1200" dirty="0">
                <a:solidFill>
                  <a:srgbClr val="FF0000"/>
                </a:solidFill>
                <a:cs typeface="B Titr" panose="00000700000000000000" pitchFamily="2" charset="-78"/>
              </a:rPr>
              <a:t>متراژ:</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777 متر مربع</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کاربری: </a:t>
            </a:r>
            <a:br>
              <a:rPr lang="fa-IR" sz="2400" kern="1200" dirty="0">
                <a:cs typeface="B Titr" panose="00000700000000000000" pitchFamily="2" charset="-78"/>
              </a:rPr>
            </a:br>
            <a:r>
              <a:rPr lang="fa-IR" sz="2400" dirty="0">
                <a:solidFill>
                  <a:schemeClr val="bg1"/>
                </a:solidFill>
                <a:cs typeface="B Titr" panose="00000700000000000000" pitchFamily="2" charset="-78"/>
              </a:rPr>
              <a:t>تجاری - خدماتی</a:t>
            </a:r>
            <a:r>
              <a:rPr lang="fa-IR" sz="2400" kern="1200" dirty="0">
                <a:cs typeface="B Titr" panose="00000700000000000000" pitchFamily="2" charset="-78"/>
              </a:rPr>
              <a:t> </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وضعیت سند:</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قطعی</a:t>
            </a:r>
          </a:p>
          <a:p>
            <a:pPr marL="0" lvl="0" indent="0" algn="ctr" defTabSz="1066800">
              <a:lnSpc>
                <a:spcPct val="90000"/>
              </a:lnSpc>
              <a:spcBef>
                <a:spcPct val="0"/>
              </a:spcBef>
              <a:spcAft>
                <a:spcPct val="35000"/>
              </a:spcAft>
              <a:buNone/>
            </a:pPr>
            <a:br>
              <a:rPr lang="fa-IR" sz="2400" kern="1200" dirty="0">
                <a:cs typeface="B Titr" panose="00000700000000000000" pitchFamily="2" charset="-78"/>
              </a:rPr>
            </a:br>
            <a:r>
              <a:rPr lang="fa-IR" sz="2400" b="1" kern="1200" dirty="0">
                <a:solidFill>
                  <a:srgbClr val="FF0000"/>
                </a:solidFill>
                <a:cs typeface="B Titr" panose="00000700000000000000" pitchFamily="2" charset="-78"/>
              </a:rPr>
              <a:t>محل دقیق پروژه:</a:t>
            </a:r>
            <a:br>
              <a:rPr lang="fa-IR" sz="2400" kern="1200" dirty="0">
                <a:cs typeface="B Titr" panose="00000700000000000000" pitchFamily="2" charset="-78"/>
              </a:rPr>
            </a:br>
            <a:r>
              <a:rPr lang="fa-IR" sz="2400" kern="1200" dirty="0">
                <a:solidFill>
                  <a:schemeClr val="bg1"/>
                </a:solidFill>
                <a:cs typeface="B Titr" panose="00000700000000000000" pitchFamily="2" charset="-78"/>
              </a:rPr>
              <a:t>خیابان شهید بهشتی-ابتدای بهشت25</a:t>
            </a:r>
            <a:endParaRPr lang="en-US" sz="2400" kern="1200" dirty="0">
              <a:solidFill>
                <a:schemeClr val="bg1"/>
              </a:solidFill>
              <a:cs typeface="B Titr" panose="00000700000000000000" pitchFamily="2" charset="-78"/>
            </a:endParaRPr>
          </a:p>
        </p:txBody>
      </p:sp>
      <p:pic>
        <p:nvPicPr>
          <p:cNvPr id="3" name="Picture 2">
            <a:extLst>
              <a:ext uri="{FF2B5EF4-FFF2-40B4-BE49-F238E27FC236}">
                <a16:creationId xmlns:a16="http://schemas.microsoft.com/office/drawing/2014/main" id="{27E175B2-F75B-45A1-8A87-4EB5567127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7290" y="1851409"/>
            <a:ext cx="4662093" cy="4549392"/>
          </a:xfrm>
          <a:prstGeom prst="ellipse">
            <a:avLst/>
          </a:prstGeom>
          <a:ln w="63500" cap="rnd">
            <a:solidFill>
              <a:srgbClr val="7030A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86225136"/>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274EFC-1FD3-4CFC-9C6A-5A5337B218FE}"/>
              </a:ext>
            </a:extLst>
          </p:cNvPr>
          <p:cNvSpPr>
            <a:spLocks noGrp="1"/>
          </p:cNvSpPr>
          <p:nvPr>
            <p:ph idx="1"/>
          </p:nvPr>
        </p:nvSpPr>
        <p:spPr>
          <a:xfrm>
            <a:off x="1141412" y="1606731"/>
            <a:ext cx="9905999" cy="4184470"/>
          </a:xfrm>
        </p:spPr>
        <p:txBody>
          <a:bodyPr>
            <a:normAutofit fontScale="70000" lnSpcReduction="20000"/>
          </a:bodyPr>
          <a:lstStyle/>
          <a:p>
            <a:pPr marL="0" indent="0" algn="just" rtl="1">
              <a:buNone/>
            </a:pPr>
            <a:r>
              <a:rPr lang="fa-IR" sz="2600" b="1" dirty="0">
                <a:solidFill>
                  <a:schemeClr val="bg1"/>
                </a:solidFill>
                <a:cs typeface="B Nazanin" panose="00000400000000000000" pitchFamily="2" charset="-78"/>
              </a:rPr>
              <a:t>شهرداري گرگان در نظر دارد به استناد شيوه نامه امور سرمايه گذاري و مشاركت مردمي شهرداري برابر مصوبه نهمين جلسه هيات عالي به تاريخ 15/ 5 / 1402و طبق ماده 30 آئين نامه معاملات شهرداري  از طريق (مشاركت مدني</a:t>
            </a:r>
            <a:r>
              <a:rPr lang="en-US" sz="2600" b="1" dirty="0">
                <a:solidFill>
                  <a:schemeClr val="bg1"/>
                </a:solidFill>
                <a:cs typeface="B Nazanin" panose="00000400000000000000" pitchFamily="2" charset="-78"/>
              </a:rPr>
              <a:t>BOLT</a:t>
            </a:r>
            <a:r>
              <a:rPr lang="fa-IR" sz="2600" b="1" dirty="0">
                <a:solidFill>
                  <a:schemeClr val="bg1"/>
                </a:solidFill>
                <a:cs typeface="B Nazanin" panose="00000400000000000000" pitchFamily="2" charset="-78"/>
              </a:rPr>
              <a:t>) با سرمايه گذاري اشخاص حقيقي يا حقوقي نسبت به ساخت و تجهیز و بهره برداری  به مساحت حدود 6382 مترمربع با کاربری گردشگری  بدون اعلام درصد پایه نسبت به انجام فراخوان وشناسایی سرمایه گذار به صورت ساخت و بهره برداری مشارکتی اقدام نماید ، لذا طبق نامه شماره 6798/6/4/1402 مورخ 28/02/1402 شهرداری گرگان و بند 1 مصوبات جلسه منعقده در محل دفتر معاونت هماهنگی امور اقتصادی استانداری استان گلستان ابلاغ شده توسط مدیرکل محترم دفتر هماهنگی امور سرمایه گذاری و اشتغال به شماره 25705/47/1402 مورخ 21/04/1402  مبنی بر درخواست تعیین کاربری احداث بنای هتل با سطح اشغال 55 (پنجاه و پنج) درصد در 8 (هشت) طبقه روی همکف و تراکم ساختمانی 440 (چهارصد و چهل) درصد واقع در حریم شهر گرگان ـ در جنوب فلکه ناهارخوران می باشد. همچنین ضابطه شهرداری دارای مجوز 8 طبقه با مشخصات تحلیل پروانه و صورتحساب مالی به پیوست در اسناد این فراخوان می باشد.</a:t>
            </a:r>
          </a:p>
          <a:p>
            <a:pPr marL="0" indent="0" algn="just" rtl="1">
              <a:buNone/>
            </a:pPr>
            <a:endParaRPr lang="en-US" sz="2600" b="1" dirty="0">
              <a:solidFill>
                <a:schemeClr val="bg1"/>
              </a:solidFill>
              <a:highlight>
                <a:srgbClr val="FFFF00"/>
              </a:highlight>
              <a:cs typeface="B Lotus" panose="00000400000000000000" pitchFamily="2" charset="-78"/>
            </a:endParaRPr>
          </a:p>
          <a:p>
            <a:pPr marL="0" indent="0" algn="ctr" rtl="1">
              <a:buNone/>
            </a:pPr>
            <a:r>
              <a:rPr lang="fa-IR" b="1" dirty="0">
                <a:solidFill>
                  <a:schemeClr val="bg1"/>
                </a:solidFill>
                <a:highlight>
                  <a:srgbClr val="FFFF00"/>
                </a:highlight>
                <a:cs typeface="B Lotus" panose="00000400000000000000" pitchFamily="2" charset="-78"/>
              </a:rPr>
              <a:t> تضمين شركت درسرمايه گذاري مشاركتي مبلغ 000 / 000 / 500 /7 میلیارد ريال) 7.5ریال) </a:t>
            </a:r>
            <a:endParaRPr lang="en-US" b="1" dirty="0">
              <a:solidFill>
                <a:srgbClr val="FF0000"/>
              </a:solidFill>
              <a:highlight>
                <a:srgbClr val="FFFF00"/>
              </a:highlight>
              <a:cs typeface="B Lotus" panose="00000400000000000000" pitchFamily="2" charset="-78"/>
            </a:endParaRPr>
          </a:p>
        </p:txBody>
      </p:sp>
      <p:grpSp>
        <p:nvGrpSpPr>
          <p:cNvPr id="4" name="Group 3">
            <a:extLst>
              <a:ext uri="{FF2B5EF4-FFF2-40B4-BE49-F238E27FC236}">
                <a16:creationId xmlns:a16="http://schemas.microsoft.com/office/drawing/2014/main" id="{C6B85718-27BB-4171-9212-5BA2909569F7}"/>
              </a:ext>
            </a:extLst>
          </p:cNvPr>
          <p:cNvGrpSpPr/>
          <p:nvPr/>
        </p:nvGrpSpPr>
        <p:grpSpPr>
          <a:xfrm>
            <a:off x="858677" y="339747"/>
            <a:ext cx="10471468" cy="1136354"/>
            <a:chOff x="0" y="382680"/>
            <a:chExt cx="6949969" cy="674878"/>
          </a:xfrm>
          <a:scene3d>
            <a:camera prst="orthographicFront"/>
            <a:lightRig rig="threePt" dir="t"/>
          </a:scene3d>
        </p:grpSpPr>
        <p:sp>
          <p:nvSpPr>
            <p:cNvPr id="5" name="Rectangle: Rounded Corners 4">
              <a:extLst>
                <a:ext uri="{FF2B5EF4-FFF2-40B4-BE49-F238E27FC236}">
                  <a16:creationId xmlns:a16="http://schemas.microsoft.com/office/drawing/2014/main" id="{AF99F5B0-B71E-4EF5-AE0D-E051235C1530}"/>
                </a:ext>
              </a:extLst>
            </p:cNvPr>
            <p:cNvSpPr/>
            <p:nvPr/>
          </p:nvSpPr>
          <p:spPr>
            <a:xfrm>
              <a:off x="0" y="382680"/>
              <a:ext cx="6949969" cy="674878"/>
            </a:xfrm>
            <a:prstGeom prst="roundRect">
              <a:avLst/>
            </a:prstGeom>
            <a:sp3d>
              <a:bevelT w="165100" prst="coolSlant"/>
              <a:bevelB/>
            </a:sp3d>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54442E41-4C78-4674-A4D1-2D06FBD96FB2}"/>
                </a:ext>
              </a:extLst>
            </p:cNvPr>
            <p:cNvSpPr txBox="1"/>
            <p:nvPr/>
          </p:nvSpPr>
          <p:spPr>
            <a:xfrm>
              <a:off x="0" y="382680"/>
              <a:ext cx="6903387" cy="6748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fa-IR" sz="2400" kern="1200" dirty="0">
                  <a:solidFill>
                    <a:schemeClr val="bg1"/>
                  </a:solidFill>
                  <a:cs typeface="B Titr" panose="00000700000000000000" pitchFamily="2" charset="-78"/>
                </a:rPr>
                <a:t>آگهي فراخوان عمومي سرمايه گذاري مشاركتي پروژه تجاری مسکونی سیدین</a:t>
              </a:r>
            </a:p>
          </p:txBody>
        </p:sp>
      </p:grpSp>
      <p:sp>
        <p:nvSpPr>
          <p:cNvPr id="8" name="TextBox 7">
            <a:extLst>
              <a:ext uri="{FF2B5EF4-FFF2-40B4-BE49-F238E27FC236}">
                <a16:creationId xmlns:a16="http://schemas.microsoft.com/office/drawing/2014/main" id="{94EB2278-2A2F-4930-A0A8-7B4EAAD3F225}"/>
              </a:ext>
            </a:extLst>
          </p:cNvPr>
          <p:cNvSpPr txBox="1"/>
          <p:nvPr/>
        </p:nvSpPr>
        <p:spPr>
          <a:xfrm>
            <a:off x="1141412" y="5871922"/>
            <a:ext cx="9189720" cy="646331"/>
          </a:xfrm>
          <a:prstGeom prst="rect">
            <a:avLst/>
          </a:prstGeom>
          <a:noFill/>
        </p:spPr>
        <p:txBody>
          <a:bodyPr wrap="square">
            <a:spAutoFit/>
          </a:bodyPr>
          <a:lstStyle/>
          <a:p>
            <a:pPr algn="ct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جهت دریافت اسناد و مدارک فراخوان به سامانه ستاد و همچنین جهت کسب اطلاعات بیشتر به اداره سرمایه گذاری و یا امورقرادادهای شهرداری </a:t>
            </a:r>
            <a:r>
              <a:rPr lang="fa-IR" dirty="0">
                <a:solidFill>
                  <a:schemeClr val="bg1"/>
                </a:solidFill>
                <a:highlight>
                  <a:srgbClr val="808000"/>
                </a:highlight>
                <a:latin typeface="Times New Roman" panose="02020603050405020304" pitchFamily="18" charset="0"/>
                <a:ea typeface="Times New Roman" panose="02020603050405020304" pitchFamily="18" charset="0"/>
                <a:cs typeface="B Titr" panose="00000700000000000000" pitchFamily="2" charset="-78"/>
              </a:rPr>
              <a:t>گرگان</a:t>
            </a:r>
            <a:r>
              <a:rPr lang="fa-IR" sz="1800" dirty="0">
                <a:solidFill>
                  <a:schemeClr val="bg1"/>
                </a:solidFill>
                <a:effectLst/>
                <a:highlight>
                  <a:srgbClr val="808000"/>
                </a:highlight>
                <a:latin typeface="Times New Roman" panose="02020603050405020304" pitchFamily="18" charset="0"/>
                <a:ea typeface="Times New Roman" panose="02020603050405020304" pitchFamily="18" charset="0"/>
                <a:cs typeface="B Titr" panose="00000700000000000000" pitchFamily="2" charset="-78"/>
              </a:rPr>
              <a:t> مراجعه فرمایید. </a:t>
            </a:r>
            <a:endParaRPr lang="en-US" dirty="0">
              <a:solidFill>
                <a:schemeClr val="bg1"/>
              </a:solidFill>
              <a:highlight>
                <a:srgbClr val="808000"/>
              </a:highlight>
            </a:endParaRPr>
          </a:p>
        </p:txBody>
      </p:sp>
    </p:spTree>
    <p:extLst>
      <p:ext uri="{BB962C8B-B14F-4D97-AF65-F5344CB8AC3E}">
        <p14:creationId xmlns:p14="http://schemas.microsoft.com/office/powerpoint/2010/main" val="3866117526"/>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3" name="camera.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1E4907C-6FDA-459A-8BB4-C49B7956F830}"/>
              </a:ext>
            </a:extLst>
          </p:cNvPr>
          <p:cNvGraphicFramePr/>
          <p:nvPr>
            <p:extLst>
              <p:ext uri="{D42A27DB-BD31-4B8C-83A1-F6EECF244321}">
                <p14:modId xmlns:p14="http://schemas.microsoft.com/office/powerpoint/2010/main" val="3312738084"/>
              </p:ext>
            </p:extLst>
          </p:nvPr>
        </p:nvGraphicFramePr>
        <p:xfrm>
          <a:off x="1822471" y="312874"/>
          <a:ext cx="8104242" cy="8306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EC0B21BA-3CC6-4DB1-BAA0-5596D20175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16465" y="1573148"/>
            <a:ext cx="8916254" cy="4971978"/>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7658563"/>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0" name="camera.wav"/>
          </p:stSnd>
        </p:sndAc>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DC87CD0D-1718-4530-B17A-C877AE8BEC82}"/>
              </a:ext>
            </a:extLst>
          </p:cNvPr>
          <p:cNvGraphicFramePr/>
          <p:nvPr>
            <p:extLst>
              <p:ext uri="{D42A27DB-BD31-4B8C-83A1-F6EECF244321}">
                <p14:modId xmlns:p14="http://schemas.microsoft.com/office/powerpoint/2010/main" val="2040263824"/>
              </p:ext>
            </p:extLst>
          </p:nvPr>
        </p:nvGraphicFramePr>
        <p:xfrm>
          <a:off x="8188402" y="260305"/>
          <a:ext cx="3581233" cy="49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a:extLst>
              <a:ext uri="{FF2B5EF4-FFF2-40B4-BE49-F238E27FC236}">
                <a16:creationId xmlns:a16="http://schemas.microsoft.com/office/drawing/2014/main" id="{ECDDD29F-E26B-416E-B598-F7138AAE9D2B}"/>
              </a:ext>
            </a:extLst>
          </p:cNvPr>
          <p:cNvPicPr>
            <a:picLocks noChangeAspect="1"/>
          </p:cNvPicPr>
          <p:nvPr/>
        </p:nvPicPr>
        <p:blipFill rotWithShape="1">
          <a:blip r:embed="rId9">
            <a:extLst>
              <a:ext uri="{28A0092B-C50C-407E-A947-70E740481C1C}">
                <a14:useLocalDpi xmlns:a14="http://schemas.microsoft.com/office/drawing/2010/main" val="0"/>
              </a:ext>
            </a:extLst>
          </a:blip>
          <a:srcRect b="16381"/>
          <a:stretch/>
        </p:blipFill>
        <p:spPr>
          <a:xfrm>
            <a:off x="6428509" y="953589"/>
            <a:ext cx="4563613" cy="5603966"/>
          </a:xfrm>
          <a:prstGeom prst="rect">
            <a:avLst/>
          </a:prstGeom>
          <a:solidFill>
            <a:srgbClr val="FFFFFF">
              <a:shade val="85000"/>
            </a:srgbClr>
          </a:solidFill>
          <a:ln w="57150" cap="sq">
            <a:solidFill>
              <a:srgbClr val="00B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7C2F0A20-50E8-4989-8EB4-D032E63A280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7180" y="260306"/>
            <a:ext cx="4776107" cy="6297250"/>
          </a:xfrm>
          <a:prstGeom prst="rect">
            <a:avLst/>
          </a:prstGeom>
          <a:ln w="57150">
            <a:solidFill>
              <a:srgbClr val="00B050"/>
            </a:solidFill>
          </a:ln>
        </p:spPr>
      </p:pic>
    </p:spTree>
    <p:extLst>
      <p:ext uri="{BB962C8B-B14F-4D97-AF65-F5344CB8AC3E}">
        <p14:creationId xmlns:p14="http://schemas.microsoft.com/office/powerpoint/2010/main" val="120677638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6B6D38-47D1-415F-8E77-9FB05250B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2982" y="1260564"/>
            <a:ext cx="4679125" cy="5029399"/>
          </a:xfrm>
          <a:prstGeom prst="rect">
            <a:avLst/>
          </a:prstGeom>
          <a:ln w="57150">
            <a:solidFill>
              <a:srgbClr val="FF0000"/>
            </a:solidFill>
          </a:ln>
        </p:spPr>
      </p:pic>
      <p:pic>
        <p:nvPicPr>
          <p:cNvPr id="7" name="Picture 6">
            <a:extLst>
              <a:ext uri="{FF2B5EF4-FFF2-40B4-BE49-F238E27FC236}">
                <a16:creationId xmlns:a16="http://schemas.microsoft.com/office/drawing/2014/main" id="{1C8D60FD-8BB6-4414-9502-34166AF5C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369" y="495757"/>
            <a:ext cx="4776107" cy="5794207"/>
          </a:xfrm>
          <a:prstGeom prst="rect">
            <a:avLst/>
          </a:prstGeom>
          <a:ln w="57150">
            <a:solidFill>
              <a:srgbClr val="FF0000"/>
            </a:solidFill>
          </a:ln>
        </p:spPr>
      </p:pic>
      <p:grpSp>
        <p:nvGrpSpPr>
          <p:cNvPr id="8" name="Group 7">
            <a:extLst>
              <a:ext uri="{FF2B5EF4-FFF2-40B4-BE49-F238E27FC236}">
                <a16:creationId xmlns:a16="http://schemas.microsoft.com/office/drawing/2014/main" id="{04D673A7-217C-447C-920B-0D85BD4CB80B}"/>
              </a:ext>
            </a:extLst>
          </p:cNvPr>
          <p:cNvGrpSpPr/>
          <p:nvPr/>
        </p:nvGrpSpPr>
        <p:grpSpPr>
          <a:xfrm>
            <a:off x="7610286" y="495757"/>
            <a:ext cx="3581233" cy="497021"/>
            <a:chOff x="0" y="0"/>
            <a:chExt cx="3581233" cy="497021"/>
          </a:xfrm>
          <a:scene3d>
            <a:camera prst="orthographicFront"/>
            <a:lightRig rig="flat" dir="t"/>
          </a:scene3d>
        </p:grpSpPr>
        <p:sp>
          <p:nvSpPr>
            <p:cNvPr id="9" name="Rectangle: Rounded Corners 8">
              <a:extLst>
                <a:ext uri="{FF2B5EF4-FFF2-40B4-BE49-F238E27FC236}">
                  <a16:creationId xmlns:a16="http://schemas.microsoft.com/office/drawing/2014/main" id="{63660F01-0464-498C-B29B-A091CE5EAA19}"/>
                </a:ext>
              </a:extLst>
            </p:cNvPr>
            <p:cNvSpPr/>
            <p:nvPr/>
          </p:nvSpPr>
          <p:spPr>
            <a:xfrm>
              <a:off x="0" y="0"/>
              <a:ext cx="3581233" cy="497021"/>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453AC117-C7D3-49AE-9C50-CA07810999A5}"/>
                </a:ext>
              </a:extLst>
            </p:cNvPr>
            <p:cNvSpPr txBox="1"/>
            <p:nvPr/>
          </p:nvSpPr>
          <p:spPr>
            <a:xfrm>
              <a:off x="24263" y="24263"/>
              <a:ext cx="3532707" cy="4484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ضوابط تعیین شده از سوی معاونت شهرسازی</a:t>
              </a:r>
              <a:endParaRPr lang="en-US" sz="1800" kern="1200" dirty="0">
                <a:solidFill>
                  <a:schemeClr val="bg1"/>
                </a:solidFill>
                <a:cs typeface="B Badr" panose="00000400000000000000" pitchFamily="2" charset="-78"/>
              </a:endParaRPr>
            </a:p>
          </p:txBody>
        </p:sp>
      </p:grpSp>
    </p:spTree>
    <p:extLst>
      <p:ext uri="{BB962C8B-B14F-4D97-AF65-F5344CB8AC3E}">
        <p14:creationId xmlns:p14="http://schemas.microsoft.com/office/powerpoint/2010/main" val="946891472"/>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5" name="camera.wav"/>
          </p:stSnd>
        </p:sndAc>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EE34CEA-11E7-4289-947A-5BD2AC1243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9706" y="1432562"/>
            <a:ext cx="4776107" cy="5009802"/>
          </a:xfrm>
          <a:prstGeom prst="rect">
            <a:avLst/>
          </a:prstGeom>
          <a:ln w="57150">
            <a:solidFill>
              <a:srgbClr val="7030A0"/>
            </a:solidFill>
          </a:ln>
        </p:spPr>
      </p:pic>
      <p:pic>
        <p:nvPicPr>
          <p:cNvPr id="10" name="Picture 9">
            <a:extLst>
              <a:ext uri="{FF2B5EF4-FFF2-40B4-BE49-F238E27FC236}">
                <a16:creationId xmlns:a16="http://schemas.microsoft.com/office/drawing/2014/main" id="{67925B34-183A-47E1-98E5-AF6760E81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0971" y="571992"/>
            <a:ext cx="4499883" cy="5870372"/>
          </a:xfrm>
          <a:prstGeom prst="rect">
            <a:avLst/>
          </a:prstGeom>
          <a:ln w="57150">
            <a:solidFill>
              <a:srgbClr val="7030A0"/>
            </a:solidFill>
          </a:ln>
        </p:spPr>
      </p:pic>
      <p:grpSp>
        <p:nvGrpSpPr>
          <p:cNvPr id="7" name="Group 6">
            <a:extLst>
              <a:ext uri="{FF2B5EF4-FFF2-40B4-BE49-F238E27FC236}">
                <a16:creationId xmlns:a16="http://schemas.microsoft.com/office/drawing/2014/main" id="{0B68DA8C-EF0C-4F15-B466-76C7F2F65C2A}"/>
              </a:ext>
            </a:extLst>
          </p:cNvPr>
          <p:cNvGrpSpPr/>
          <p:nvPr/>
        </p:nvGrpSpPr>
        <p:grpSpPr>
          <a:xfrm>
            <a:off x="7790395" y="547729"/>
            <a:ext cx="3581233" cy="497021"/>
            <a:chOff x="0" y="0"/>
            <a:chExt cx="3581233" cy="497021"/>
          </a:xfrm>
          <a:scene3d>
            <a:camera prst="orthographicFront"/>
            <a:lightRig rig="flat" dir="t"/>
          </a:scene3d>
        </p:grpSpPr>
        <p:sp>
          <p:nvSpPr>
            <p:cNvPr id="9" name="Rectangle: Rounded Corners 8">
              <a:extLst>
                <a:ext uri="{FF2B5EF4-FFF2-40B4-BE49-F238E27FC236}">
                  <a16:creationId xmlns:a16="http://schemas.microsoft.com/office/drawing/2014/main" id="{8E25A6B8-C64F-47B4-B903-9F8749DA7794}"/>
                </a:ext>
              </a:extLst>
            </p:cNvPr>
            <p:cNvSpPr/>
            <p:nvPr/>
          </p:nvSpPr>
          <p:spPr>
            <a:xfrm>
              <a:off x="0" y="0"/>
              <a:ext cx="3581233" cy="497021"/>
            </a:xfrm>
            <a:prstGeom prst="roundRect">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a:lstStyle/>
            <a:p>
              <a:endParaRPr lang="en-US"/>
            </a:p>
          </p:txBody>
        </p:sp>
        <p:sp>
          <p:nvSpPr>
            <p:cNvPr id="11" name="Rectangle: Rounded Corners 4">
              <a:extLst>
                <a:ext uri="{FF2B5EF4-FFF2-40B4-BE49-F238E27FC236}">
                  <a16:creationId xmlns:a16="http://schemas.microsoft.com/office/drawing/2014/main" id="{988157AC-D4BB-4EA6-930A-B3CBC4A28325}"/>
                </a:ext>
              </a:extLst>
            </p:cNvPr>
            <p:cNvSpPr txBox="1"/>
            <p:nvPr/>
          </p:nvSpPr>
          <p:spPr>
            <a:xfrm>
              <a:off x="24263" y="24263"/>
              <a:ext cx="3532707" cy="44849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r" defTabSz="800100" rtl="1">
                <a:lnSpc>
                  <a:spcPct val="90000"/>
                </a:lnSpc>
                <a:spcBef>
                  <a:spcPct val="0"/>
                </a:spcBef>
                <a:spcAft>
                  <a:spcPct val="35000"/>
                </a:spcAft>
                <a:buNone/>
              </a:pPr>
              <a:r>
                <a:rPr lang="fa-IR" sz="1800" b="1" kern="1200" dirty="0">
                  <a:solidFill>
                    <a:schemeClr val="bg1"/>
                  </a:solidFill>
                  <a:cs typeface="B Badr" panose="00000400000000000000" pitchFamily="2" charset="-78"/>
                </a:rPr>
                <a:t>تحلیل درآمدی</a:t>
              </a:r>
              <a:endParaRPr lang="en-US" sz="1800" kern="1200" dirty="0">
                <a:solidFill>
                  <a:schemeClr val="bg1"/>
                </a:solidFill>
                <a:cs typeface="B Badr" panose="00000400000000000000" pitchFamily="2" charset="-78"/>
              </a:endParaRPr>
            </a:p>
          </p:txBody>
        </p:sp>
      </p:grpSp>
    </p:spTree>
    <p:extLst>
      <p:ext uri="{BB962C8B-B14F-4D97-AF65-F5344CB8AC3E}">
        <p14:creationId xmlns:p14="http://schemas.microsoft.com/office/powerpoint/2010/main" val="1554848440"/>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5" name="camera.wav"/>
          </p:stSnd>
        </p:sndAc>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8C3ACF3-EB8A-481E-9E21-A689D8FA1FC4}"/>
              </a:ext>
            </a:extLst>
          </p:cNvPr>
          <p:cNvGraphicFramePr/>
          <p:nvPr>
            <p:extLst>
              <p:ext uri="{D42A27DB-BD31-4B8C-83A1-F6EECF244321}">
                <p14:modId xmlns:p14="http://schemas.microsoft.com/office/powerpoint/2010/main" val="287531266"/>
              </p:ext>
            </p:extLst>
          </p:nvPr>
        </p:nvGraphicFramePr>
        <p:xfrm>
          <a:off x="1086394" y="234814"/>
          <a:ext cx="9625149" cy="862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AA651A7E-6629-41C5-9F15-14AB51C617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0525" y="1489166"/>
            <a:ext cx="4872446" cy="4415246"/>
          </a:xfrm>
          <a:prstGeom prst="rect">
            <a:avLst/>
          </a:prstGeom>
          <a:solidFill>
            <a:srgbClr val="FFFFFF">
              <a:shade val="85000"/>
            </a:srgbClr>
          </a:solidFill>
          <a:ln w="5715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9183FD87-ACA3-4351-A75A-42E565462C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52756" y="1489166"/>
            <a:ext cx="4998719" cy="4415246"/>
          </a:xfrm>
          <a:prstGeom prst="rect">
            <a:avLst/>
          </a:prstGeom>
          <a:solidFill>
            <a:srgbClr val="FFFFFF">
              <a:shade val="85000"/>
            </a:srgbClr>
          </a:solidFill>
          <a:ln w="5715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4520400"/>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11" name="camera.wav"/>
          </p:stSnd>
        </p:sndAc>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2000"/>
            <a:lum/>
          </a:blip>
          <a:srcRect/>
          <a:stretch>
            <a:fillRect t="-7000" b="-7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90595E-3F54-4D99-A318-405437F1CF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326" y="331878"/>
            <a:ext cx="11011989" cy="6194244"/>
          </a:xfrm>
          <a:prstGeom prst="ellipse">
            <a:avLst/>
          </a:prstGeom>
          <a:ln w="63500" cap="rnd">
            <a:solidFill>
              <a:srgbClr val="00B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65119227"/>
      </p:ext>
    </p:extLst>
  </p:cSld>
  <p:clrMapOvr>
    <a:masterClrMapping/>
  </p:clrMapOvr>
  <mc:AlternateContent xmlns:mc="http://schemas.openxmlformats.org/markup-compatibility/2006" xmlns:p14="http://schemas.microsoft.com/office/powerpoint/2010/main">
    <mc:Choice Requires="p14">
      <p:transition spd="slow" p14:dur="4000">
        <p14:reveal/>
        <p:sndAc>
          <p:stSnd>
            <p:snd r:embed="rId2" name="camera.wav"/>
          </p:stSnd>
        </p:sndAc>
      </p:transition>
    </mc:Choice>
    <mc:Fallback xmlns="">
      <p:transition spd="slow">
        <p:fade/>
        <p:sndAc>
          <p:stSnd>
            <p:snd r:embed="rId5" name="camera.wav"/>
          </p:stSnd>
        </p:sndAc>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1100</TotalTime>
  <Words>2150</Words>
  <Application>Microsoft Office PowerPoint</Application>
  <PresentationFormat>Widescreen</PresentationFormat>
  <Paragraphs>144</Paragraphs>
  <Slides>51</Slides>
  <Notes>0</Notes>
  <HiddenSlides>2</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51</vt:i4>
      </vt:variant>
    </vt:vector>
  </HeadingPairs>
  <TitlesOfParts>
    <vt:vector size="64" baseType="lpstr">
      <vt:lpstr>Arial Unicode MS</vt:lpstr>
      <vt:lpstr>Aptos ExtraBold</vt:lpstr>
      <vt:lpstr>Arial</vt:lpstr>
      <vt:lpstr>B Badr</vt:lpstr>
      <vt:lpstr>B Jadid</vt:lpstr>
      <vt:lpstr>B Karim</vt:lpstr>
      <vt:lpstr>B Lotus</vt:lpstr>
      <vt:lpstr>B Mitra</vt:lpstr>
      <vt:lpstr>B Sina</vt:lpstr>
      <vt:lpstr>B Titr</vt:lpstr>
      <vt:lpstr>Times New Roman</vt:lpstr>
      <vt:lpstr>Tw Cen MT</vt:lpstr>
      <vt:lpstr>Circuit</vt:lpstr>
      <vt:lpstr>PowerPoint Presentation</vt:lpstr>
      <vt:lpstr>معرفی فرصت های  سرمایه گذاری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137</cp:revision>
  <dcterms:created xsi:type="dcterms:W3CDTF">2023-09-20T07:04:42Z</dcterms:created>
  <dcterms:modified xsi:type="dcterms:W3CDTF">2023-10-15T08:05:31Z</dcterms:modified>
</cp:coreProperties>
</file>